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70" r:id="rId11"/>
    <p:sldId id="268" r:id="rId12"/>
    <p:sldId id="266" r:id="rId13"/>
    <p:sldId id="267" r:id="rId14"/>
    <p:sldId id="272" r:id="rId15"/>
    <p:sldId id="269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-1092" y="-3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B734D71-E7B9-42AE-ACBB-DF2684D42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AE3C6BBF-219D-411F-A74F-D84D4B412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8C5B2D7-C518-42FC-B603-7C0701DFD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8FD3BC5-7872-45E3-91F0-E0DF8712F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B387DB7-00DB-4AD0-AE23-376F7E856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7733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D127347-09B1-458A-A7DF-4A892A782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BEA98917-3417-419B-B0E4-26C627837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33B42C1-6DAF-48C7-8C2C-6D932252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C7506E6-7997-483C-8A90-5D9BD9760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AAF0CE7-C68D-426C-A8D7-C63021856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032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85868C3C-10E2-4354-84B8-73D3F593E3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530FCEED-F3E9-4F91-9E0B-F9B0CC1B7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696CCF3-F505-4BCF-9579-8141B8269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AD1A4AF-046D-45EC-91B1-76DB99318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429C85F-4E94-4839-A41D-6C43C33E4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321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E66347D-D277-4FEB-B671-775A085A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BEFCC8D-524A-4267-B9A7-745CD321E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0ED2E1-4C73-4461-B873-BCD9314CC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F8D038B-CC58-43F7-8B77-85F33C043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F8EEF2B-030C-40BB-B3E3-DB54F590F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32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3E44120-26C9-4850-9962-99CFEAC52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225D4E0-9CAD-407D-8701-44688ED06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958950C-380D-445A-A71D-7D6E9184B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309158E-6C52-4EE3-9E08-96707D4C4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E15A1304-5548-4EB4-9903-3A397218B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24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3C59AA6-BAA3-466D-88A2-A6F842236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FB4F14B-10CF-483B-92CB-9F74BB57DC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46F66A13-ECF7-4814-BA72-CED492FCE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CF6B362-6755-4E3D-A0D9-1466BA4ED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D991CD9-E1D2-4CF3-8061-76F8FBDC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EA1820F-3840-4B87-A937-26C52C15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85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CABF72-866C-4543-AA05-FBEE740A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5C71D9E0-C301-4612-B761-E79D93421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CA9DD71-0096-49AF-80E1-033E2F964A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B1C754C9-39BE-4DEE-8C5A-271B8F32C5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E3B8EF0F-CD8B-4C18-83D5-BE887097CC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12B43D0-A205-4FAC-90F6-F925E83C5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4AB5D2BE-34DC-4E0E-A37D-5AD2327A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55E3203-283E-48CE-89B0-97A67E44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65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C4270C9-72F2-4A94-8067-CE9C18107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5F0FAB1-6C14-4787-843F-267F081FA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1CEF03C9-6B93-4432-BE4E-9EF0F989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9AAAE02-4AE6-46A2-A129-598846D05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32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86FDC55C-6ED3-481C-B779-DF6EA18F8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2E5048A8-8999-45A9-8EBE-67031B68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F509DA1-4248-42F4-8341-2A5029673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448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6DBDE4-1920-4170-B5A1-C8E4F3CFE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31A45E9-A2B0-4E19-899D-D1F8931CF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496F1C0F-C8B0-49CE-BCCE-C0315C7D7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98994BC-F218-40D6-87E1-A0F95D612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FFD51005-A951-4EA2-8D80-724AF42B1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A1D4906-80AE-4030-92D5-CD4A13B2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3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48F162C-F67E-4113-AB26-1A21E793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4100993-A073-46E2-BF2C-1777B442C3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AD84C6E-0DAE-43B1-865F-4910E7FAF1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3DB22D6-759F-4CC2-A84C-C17FAEF22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7E4F887-C3EF-4710-9294-8B3D005A4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28C9B0D-283D-4BD6-95D5-A4EEB0C36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91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B9184E-D969-4406-AE6E-23F6FDA4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35F9CA1-019A-4846-B985-073F1FE6B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C077A31-BB84-49E4-95C5-429BADAAD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655EC-BEFC-46E7-B987-B9D44A90F48F}" type="datetimeFigureOut">
              <a:rPr lang="ru-RU" smtClean="0"/>
              <a:t>20.12.2024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047DB69-CDDE-4D49-B66C-D4D4D0603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FF779E9-C731-47E8-93BE-4DB4BAFDA3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8CAB9-F887-448C-B789-A99C20EC49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7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em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historyofwow.nicepage.io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0CA4B7-94A3-4244-A338-FFA9AEFA0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1232396"/>
            <a:ext cx="10241280" cy="199673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Освобождение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г.Микашевичи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Лунинецкого района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ходе операции «Багратион» 1944 года</a:t>
            </a:r>
            <a:endParaRPr lang="ru-RU" sz="149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016DDE-B1E5-4866-8DA2-632A9A5A5EF6}"/>
              </a:ext>
            </a:extLst>
          </p:cNvPr>
          <p:cNvSpPr txBox="1"/>
          <p:nvPr/>
        </p:nvSpPr>
        <p:spPr>
          <a:xfrm>
            <a:off x="7090997" y="4171126"/>
            <a:ext cx="46599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Хомич Никита Олегович,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11 класса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Корнева Е.А.,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Микашевичской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им.В.И.Недведского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959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88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Извещение родным погибших бойцов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12" y="1681163"/>
            <a:ext cx="4201776" cy="368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681163"/>
            <a:ext cx="5105365" cy="368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9788" y="5465544"/>
            <a:ext cx="5105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Извешение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 гибели Макарова К.Г.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 8 июля 1944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53612" y="5465544"/>
            <a:ext cx="472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Извещение о гибели Осипова Валентина Павловича, умер 10 июля 1944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843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C685FD08-F545-48B7-97C4-4FDCD0157A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41" name="Picture 1">
            <a:extLst>
              <a:ext uri="{FF2B5EF4-FFF2-40B4-BE49-F238E27FC236}">
                <a16:creationId xmlns="" xmlns:a16="http://schemas.microsoft.com/office/drawing/2014/main" id="{94B53091-5A3A-47FC-B169-5D8300BE6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7" t="1877" r="2214" b="7715"/>
          <a:stretch>
            <a:fillRect/>
          </a:stretch>
        </p:blipFill>
        <p:spPr bwMode="auto">
          <a:xfrm>
            <a:off x="2210936" y="565700"/>
            <a:ext cx="7735147" cy="4351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10936" y="5090160"/>
            <a:ext cx="7832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 учащимся кружка «Красные следопыты» от родной сестры погибшего бойца Гончаренко Николая Ивановича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266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BED69F2D-67C9-46B0-9FD9-61D960F31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5" name="Picture 1">
            <a:extLst>
              <a:ext uri="{FF2B5EF4-FFF2-40B4-BE49-F238E27FC236}">
                <a16:creationId xmlns="" xmlns:a16="http://schemas.microsoft.com/office/drawing/2014/main" id="{E6FFDAFC-FEFB-4D6C-B436-CFB8DE69D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19" y="447782"/>
            <a:ext cx="8221980" cy="462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6419" y="5210488"/>
            <a:ext cx="8259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Могила в лесной чаще, недалеко от 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д.Морщиновичи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погибшим бойцам в ходе операции «Багратион»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28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DB79F206-2F81-4CC5-84F0-A7FEA4D48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2289" name="Picture 1">
            <a:extLst>
              <a:ext uri="{FF2B5EF4-FFF2-40B4-BE49-F238E27FC236}">
                <a16:creationId xmlns="" xmlns:a16="http://schemas.microsoft.com/office/drawing/2014/main" id="{A4D9DD5C-055A-4EBC-A349-C7A4618A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1"/>
          <a:stretch>
            <a:fillRect/>
          </a:stretch>
        </p:blipFill>
        <p:spPr bwMode="auto">
          <a:xfrm>
            <a:off x="942150" y="823780"/>
            <a:ext cx="5363116" cy="521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08269" y="1201383"/>
            <a:ext cx="46807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азета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«Правда» от 9 июля 1944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года. Сообщение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 30 населенных пунктах, занятых советскими войсками и среди них крупный населенный пункт Микашевичи. За 8 июля наши войска на всех фронтах подбили и уничтожили 21 немецкий танк, в воздушных боях и огнем зенитной артиллерии сбито 43 самолета противника </a:t>
            </a:r>
            <a:endParaRPr lang="ru-RU" sz="2400" dirty="0"/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9393" y="281103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176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9473" y="155352"/>
            <a:ext cx="11348421" cy="893520"/>
          </a:xfrm>
          <a:solidFill>
            <a:srgbClr val="FFFFFF">
              <a:alpha val="50196"/>
            </a:srgbClr>
          </a:solidFill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historyofwow.nicepage.io</a:t>
            </a: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C:\Users\ирок\Pictures\фото2норм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319" y="969203"/>
            <a:ext cx="12676094" cy="553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157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CE872029-C9D9-49C0-8D71-9561F6E78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  <a:noFill/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4800" dirty="0">
                <a:ln>
                  <a:solidFill>
                    <a:sysClr val="windowText" lastClr="000000"/>
                  </a:solidFill>
                </a:ln>
                <a:effectLst/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4800" dirty="0">
                <a:latin typeface="Times New Roman" pitchFamily="18" charset="0"/>
                <a:cs typeface="Times New Roman" pitchFamily="18" charset="0"/>
              </a:rPr>
              <a:t>«Нет благороднее миссии, чем сохранение исторической памяти во имя светлого будущего»</a:t>
            </a:r>
          </a:p>
          <a:p>
            <a:pPr marL="0" indent="0" algn="r">
              <a:buNone/>
            </a:pPr>
            <a:r>
              <a:rPr lang="ru-RU" sz="4800" dirty="0" smtClean="0">
                <a:ln>
                  <a:solidFill>
                    <a:sysClr val="windowText" lastClr="000000"/>
                  </a:solidFill>
                </a:ln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А.Г. Лукашенко</a:t>
            </a:r>
            <a:endParaRPr lang="ru-RU" sz="4800" dirty="0">
              <a:ln>
                <a:solidFill>
                  <a:sysClr val="windowText" lastClr="000000"/>
                </a:solidFill>
              </a:ln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/>
            <a:endParaRPr lang="ru-RU" sz="6600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0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0CA4B7-94A3-4244-A338-FFA9AEFA0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360" y="1232396"/>
            <a:ext cx="10241280" cy="1996733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Освобождение </a:t>
            </a:r>
            <a:r>
              <a:rPr lang="ru-RU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г.Микашевичи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Лунинецкого района</a:t>
            </a: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ходе операции «Багратион» 1944 года</a:t>
            </a:r>
            <a:endParaRPr lang="ru-RU" sz="149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5016DDE-B1E5-4866-8DA2-632A9A5A5EF6}"/>
              </a:ext>
            </a:extLst>
          </p:cNvPr>
          <p:cNvSpPr txBox="1"/>
          <p:nvPr/>
        </p:nvSpPr>
        <p:spPr>
          <a:xfrm>
            <a:off x="7090997" y="4171126"/>
            <a:ext cx="465992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Хомич Никита Олегович,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учащийся 11 класса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Корнева Е.А.,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истории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Микашевичской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гимназии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им.В.И.Недведского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10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BD21BA3-62C8-4892-BBD7-AFB05D819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75" y="579975"/>
            <a:ext cx="5753669" cy="5698050"/>
          </a:xfrm>
          <a:noFill/>
          <a:effectLst>
            <a:softEdge rad="127000"/>
          </a:effectLst>
        </p:spPr>
        <p:txBody>
          <a:bodyPr>
            <a:noAutofit/>
          </a:bodyPr>
          <a:lstStyle/>
          <a:p>
            <a:pPr algn="just"/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Великая Отечественная война - тяжелое испытание для нашего народа. Это боль каждой третьей семьи Беларуси. Она стала не просто эпохальным событием двадцатого века, а борьбой за свободу и независимость, борьбой за жизнь до победного конца.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blob:https://web.telegram.org/7f2c2318-4092-49cf-aa3b-8048d5e227a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22 июня – День всенародной памяти жертв Великой Отечественной войны и  геноцида белорусского народа | Минсктран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676" y="1237718"/>
            <a:ext cx="5762432" cy="439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49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6" y="231962"/>
            <a:ext cx="10592298" cy="5958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78827" y="6246620"/>
            <a:ext cx="69733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9 мая 1981 год, возложение венков к подножию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памятника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328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1819229-DEDB-4769-B4EC-8110150A8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787790"/>
            <a:ext cx="10873740" cy="5681590"/>
          </a:xfrm>
          <a:noFill/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работы: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изучение исторического наследия своей малой Родины на примере героической борьбы партизан и бойцов советской армии при освобождении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г.Микашевичи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Лунинецкого района.</a:t>
            </a:r>
          </a:p>
          <a:p>
            <a:pPr marL="0" indent="0" algn="just" fontAlgn="base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</a:p>
          <a:p>
            <a:pPr marL="0" indent="0" algn="just" fontAlgn="base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Установить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личные данные и сведения о погибших воинах для пополнения материалов историко-краеведческого музея гимназии. </a:t>
            </a:r>
          </a:p>
          <a:p>
            <a:pPr marL="0" indent="0" algn="just" fontAlgn="base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Изучить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ход военных событий 1944 года в ходе операции «Багратион» при освобождении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г.Микашевичи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Лунинецкого района.</a:t>
            </a:r>
          </a:p>
          <a:p>
            <a:pPr marL="0" indent="0" algn="just" fontAlgn="base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Обобщить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систематизировать имеющиеся в музее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Микашевичской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гимназии </a:t>
            </a:r>
            <a:r>
              <a:rPr lang="ru-RU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им.В.И.Недведского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материалы об участниках Великой Отечественной войны. Изучить материалы архивов, собрать фотоматериалы, газетные статьи.</a:t>
            </a:r>
          </a:p>
          <a:p>
            <a:endParaRPr lang="ru-RU" sz="4000" dirty="0"/>
          </a:p>
        </p:txBody>
      </p:sp>
      <p:pic>
        <p:nvPicPr>
          <p:cNvPr id="4" name="Рисунок 3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874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A156F9D-FD68-4523-8317-9E11C370C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382137" y="5871001"/>
            <a:ext cx="11313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Багратион, начавшаяся 23 июня 1944 года и закончившаяся полным освобождением Беларуси 29 августа 1944 года.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Поздравляем с 80-летием со дня освобождения Беларуси от немецко-фашистских  захватчиков | Санаторий «Белая Вежа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283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 descr="Кто руководил партизанам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5F1E796-9F27-4168-99D8-E17056550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386" y="5022378"/>
            <a:ext cx="11295228" cy="1637730"/>
          </a:xfrm>
          <a:solidFill>
            <a:srgbClr val="FFFFFF">
              <a:alpha val="69804"/>
            </a:srgbClr>
          </a:solidFill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b="1" u="sng" dirty="0">
                <a:solidFill>
                  <a:schemeClr val="tx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17 мая 1944 года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гитлеровцы начали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операцию 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«Марабу» - кодовое название карательной операции немецко-фашистских захватчиков против 37-й партизанской бригады имени </a:t>
            </a:r>
            <a:endParaRPr lang="ru-RU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Я. Пархоменко.</a:t>
            </a:r>
            <a:endParaRPr lang="ru-RU" sz="4000" b="1" dirty="0"/>
          </a:p>
        </p:txBody>
      </p:sp>
      <p:pic>
        <p:nvPicPr>
          <p:cNvPr id="5" name="Рисунок 4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152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8AECE03-71C1-4BF3-9043-B0A686618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89" y="313899"/>
            <a:ext cx="4727211" cy="5981585"/>
          </a:xfrm>
          <a:noFill/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Большой преградой для советских войск при наступлении 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была </a:t>
            </a:r>
            <a:r>
              <a:rPr lang="ru-RU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река Припять с ее притоками. Болота преграждали движение артиллерии и танков. Несмотря на эти трудности, войска отвоевывали участок за участком белорусской земли, нанося врагу большие потери. Взаимодействовали с Днепровской боевой флотилией и местными партизанами, которые хорошо знали местность. «Форсировали реку Припять, овладели крупным населенным пунктом Микашевичи</a:t>
            </a:r>
            <a:r>
              <a:rPr lang="ru-RU" sz="2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»,- 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Винокуров Ф.И.</a:t>
            </a:r>
            <a:endParaRPr lang="ru-RU" sz="2400" b="1" i="1" dirty="0"/>
          </a:p>
        </p:txBody>
      </p:sp>
      <p:pic>
        <p:nvPicPr>
          <p:cNvPr id="3074" name="Picture 2" descr="На реках Вавилонских. Война | Правми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55" y="1148344"/>
            <a:ext cx="6342194" cy="431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3716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icture background">
            <a:extLst>
              <a:ext uri="{FF2B5EF4-FFF2-40B4-BE49-F238E27FC236}">
                <a16:creationId xmlns="" xmlns:a16="http://schemas.microsoft.com/office/drawing/2014/main" id="{A13D0460-8B89-49F1-9A55-B511995E6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2" b="52500"/>
          <a:stretch/>
        </p:blipFill>
        <p:spPr bwMode="auto">
          <a:xfrm>
            <a:off x="-2" y="68580"/>
            <a:ext cx="12192002" cy="689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6FFD347-EEF3-442D-9CDE-D436A8D78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373" y="1052216"/>
            <a:ext cx="5619749" cy="5063489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«Немецко-фашистское командование возлагало большие надежды на водную преграду – реку </a:t>
            </a:r>
            <a:r>
              <a:rPr lang="ru-RU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Случь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Немцы встретили нас огнем из пушек. Но нашим артиллеристам удалось в значительной мере подавить артиллерию врага. Стрелковые полки ночью форсировали </a:t>
            </a:r>
            <a:r>
              <a:rPr lang="ru-RU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р.Случь</a:t>
            </a:r>
            <a:r>
              <a:rPr lang="ru-RU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8 июля в 2 часа 30 минут овладели населенным пунктом Микашевичи</a:t>
            </a:r>
            <a:r>
              <a:rPr lang="ru-RU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31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Ивушкин Н.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31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1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«Место твое впереди».</a:t>
            </a:r>
            <a:endParaRPr lang="ru-RU" sz="4800" b="1" dirty="0"/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="" xmlns:a16="http://schemas.microsoft.com/office/drawing/2014/main" id="{DC8E2E07-252A-4A01-BFFA-D31B0335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20" b="97280" l="1080" r="96760">
                        <a14:foregroundMark x1="30022" y1="20800" x2="34557" y2="12960"/>
                        <a14:foregroundMark x1="34557" y1="12960" x2="46868" y2="8640"/>
                        <a14:foregroundMark x1="46868" y1="8640" x2="57883" y2="9440"/>
                        <a14:foregroundMark x1="57883" y1="9440" x2="63283" y2="12480"/>
                        <a14:foregroundMark x1="57451" y1="7200" x2="45788" y2="6720"/>
                        <a14:foregroundMark x1="49460" y1="24160" x2="40173" y2="36160"/>
                        <a14:foregroundMark x1="63067" y1="38400" x2="93305" y2="60800"/>
                        <a14:foregroundMark x1="93305" y1="60800" x2="97840" y2="70560"/>
                        <a14:foregroundMark x1="97840" y1="70560" x2="94168" y2="81120"/>
                        <a14:foregroundMark x1="33477" y1="46400" x2="3456" y2="47840"/>
                        <a14:foregroundMark x1="3456" y1="51680" x2="15551" y2="90400"/>
                        <a14:foregroundMark x1="15551" y1="90400" x2="16199" y2="90560"/>
                        <a14:foregroundMark x1="73866" y1="49120" x2="26350" y2="91040"/>
                        <a14:foregroundMark x1="26350" y1="91040" x2="26350" y2="91040"/>
                        <a14:foregroundMark x1="93737" y1="92000" x2="1080" y2="95520"/>
                        <a14:foregroundMark x1="1944" y1="98880" x2="68251" y2="95360"/>
                        <a14:foregroundMark x1="68251" y1="95360" x2="95248" y2="97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" y="345830"/>
            <a:ext cx="4023360" cy="506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2481" y="5469374"/>
            <a:ext cx="416052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Ивушкин Н. Б.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секретарь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партбюро 937-го стрелкового полка 256-й стрелковой дивизии</a:t>
            </a:r>
          </a:p>
        </p:txBody>
      </p:sp>
      <p:pic>
        <p:nvPicPr>
          <p:cNvPr id="7" name="Рисунок 6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613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6B4216A-F3D8-49B8-9B3D-D55469644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2">
            <a:extLst>
              <a:ext uri="{FF2B5EF4-FFF2-40B4-BE49-F238E27FC236}">
                <a16:creationId xmlns="" xmlns:a16="http://schemas.microsoft.com/office/drawing/2014/main" id="{A38C1715-5FD3-47FB-AB5B-746F08284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9217" name="Picture 1">
            <a:extLst>
              <a:ext uri="{FF2B5EF4-FFF2-40B4-BE49-F238E27FC236}">
                <a16:creationId xmlns="" xmlns:a16="http://schemas.microsoft.com/office/drawing/2014/main" id="{93D77A24-FD72-450B-A795-0D67490F4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333" y="249753"/>
            <a:ext cx="8868650" cy="5897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3C9762A-D5DE-44FB-AD1B-EA29D71AB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B63B1236-194E-48E4-9AE2-AF7C7895E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826" y="1524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528894" y="6211991"/>
            <a:ext cx="8960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о безвозвратных потерях по 89- </a:t>
            </a:r>
            <a:r>
              <a:rPr lang="ru-RU" sz="1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стрелковому полку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02.07.1944 года по 08.07.1944 года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279393" y="286482"/>
            <a:ext cx="734061" cy="6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189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213</Words>
  <Application>Microsoft Office PowerPoint</Application>
  <PresentationFormat>Произвольный</PresentationFormat>
  <Paragraphs>39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Освобождение г.Микашевичи Лунинецкого района в ходе операции «Багратион» 1944 года</vt:lpstr>
      <vt:lpstr> Великая Отечественная война - тяжелое испытание для нашего народа. Это боль каждой третьей семьи Беларуси. Она стала не просто эпохальным событием двадцатого века, а борьбой за свободу и независимость, борьбой за жизнь до победного конца.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Извещение родным погибших бойцов</vt:lpstr>
      <vt:lpstr>Презентация PowerPoint</vt:lpstr>
      <vt:lpstr>Презентация PowerPoint</vt:lpstr>
      <vt:lpstr>Презентация PowerPoint</vt:lpstr>
      <vt:lpstr>https://historyofwow.nicepage.io/</vt:lpstr>
      <vt:lpstr>Презентация PowerPoint</vt:lpstr>
      <vt:lpstr>Освобождение г.Микашевичи Лунинецкого района в ходе операции «Багратион» 1944 года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Освобождение г.Микашевичи Лунинецкого района в ходе операции «Багратион» 1944 года</dc:title>
  <dc:creator>100nout</dc:creator>
  <cp:lastModifiedBy>ирок</cp:lastModifiedBy>
  <cp:revision>24</cp:revision>
  <dcterms:created xsi:type="dcterms:W3CDTF">2024-10-16T17:37:35Z</dcterms:created>
  <dcterms:modified xsi:type="dcterms:W3CDTF">2024-12-20T09:22:09Z</dcterms:modified>
</cp:coreProperties>
</file>