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8" r:id="rId1"/>
  </p:sldMasterIdLst>
  <p:notesMasterIdLst>
    <p:notesMasterId r:id="rId15"/>
  </p:notesMasterIdLst>
  <p:sldIdLst>
    <p:sldId id="256" r:id="rId2"/>
    <p:sldId id="258" r:id="rId3"/>
    <p:sldId id="259" r:id="rId4"/>
    <p:sldId id="260" r:id="rId5"/>
    <p:sldId id="257" r:id="rId6"/>
    <p:sldId id="264" r:id="rId7"/>
    <p:sldId id="265" r:id="rId8"/>
    <p:sldId id="266" r:id="rId9"/>
    <p:sldId id="267" r:id="rId10"/>
    <p:sldId id="273" r:id="rId11"/>
    <p:sldId id="271" r:id="rId12"/>
    <p:sldId id="270" r:id="rId13"/>
    <p:sldId id="27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22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5" autoAdjust="0"/>
    <p:restoredTop sz="94660"/>
  </p:normalViewPr>
  <p:slideViewPr>
    <p:cSldViewPr snapToGrid="0">
      <p:cViewPr varScale="1">
        <p:scale>
          <a:sx n="69" d="100"/>
          <a:sy n="69" d="100"/>
        </p:scale>
        <p:origin x="6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5D245F-4780-401F-9507-A40A321CD5F4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1BA21F-3720-45EA-9F8C-EEF0DD722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773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275F8DA-06AC-4A5F-B379-D7225474F6A0}" type="datetime1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6C3554B-0526-4DEB-B4A0-B84AB5F76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401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9C213-AA6B-478A-9796-2717F21C4DA8}" type="datetime1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3554B-0526-4DEB-B4A0-B84AB5F76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954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ED505A0-989D-4409-B7BE-4DA7BA60D385}" type="datetime1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6C3554B-0526-4DEB-B4A0-B84AB5F76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774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CC775-135F-4C7A-9B35-199218E30290}" type="datetime1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26C3554B-0526-4DEB-B4A0-B84AB5F76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020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9DA9CA9-7EAF-4480-B3C6-A104C7034EE6}" type="datetime1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6C3554B-0526-4DEB-B4A0-B84AB5F76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719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88B99-1652-44DE-96D1-D0D40A5AC71A}" type="datetime1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3554B-0526-4DEB-B4A0-B84AB5F76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67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46FFC-DDC2-4747-A25E-999360D0D2A8}" type="datetime1">
              <a:rPr lang="en-US" smtClean="0"/>
              <a:t>2/12/2026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3554B-0526-4DEB-B4A0-B84AB5F76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208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4252E-83BA-4637-B02B-2FC3510FD11B}" type="datetime1">
              <a:rPr lang="en-US" smtClean="0"/>
              <a:t>2/12/2026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3554B-0526-4DEB-B4A0-B84AB5F76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836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52A14-BA02-4F38-8C58-4708C439AEAE}" type="datetime1">
              <a:rPr lang="en-US" smtClean="0"/>
              <a:t>2/12/2026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3554B-0526-4DEB-B4A0-B84AB5F76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695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8D2A08C-036A-4C90-A5D8-9A238E32E1B3}" type="datetime1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6C3554B-0526-4DEB-B4A0-B84AB5F76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351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3BC57-4A38-48E3-A7D5-800A99BFCCCE}" type="datetime1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3554B-0526-4DEB-B4A0-B84AB5F76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281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8A1DFA25-2757-474A-A150-0A9BB788A831}" type="datetime1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6C3554B-0526-4DEB-B4A0-B84AB5F76DE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95922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3574" y="1558674"/>
            <a:ext cx="10993546" cy="1084773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Трагедия хутора </a:t>
            </a:r>
            <a:r>
              <a:rPr lang="ru-RU" sz="4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Смолярня</a:t>
            </a: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46686" y="5002823"/>
            <a:ext cx="7420434" cy="137200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896501" y="578388"/>
            <a:ext cx="8458938" cy="58089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учреждение образования                                                 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Микашевичская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гимназия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им.В.И.Недведского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1028" name="Picture 4" descr="http://mikgim.luninec.edu.by/sm.aspx?guid=1885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679" y="410285"/>
            <a:ext cx="969018" cy="836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97374" y="4264129"/>
            <a:ext cx="39555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Заночкина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Александра Александровна</a:t>
            </a:r>
            <a:r>
              <a:rPr lang="ru-RU" sz="18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ru-RU" sz="1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учащаяся 10 класса </a:t>
            </a:r>
          </a:p>
          <a:p>
            <a:pPr algn="just"/>
            <a:endParaRPr lang="ru-RU" sz="1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Руководитель: Корнева Е.А.,</a:t>
            </a:r>
          </a:p>
          <a:p>
            <a:pPr algn="just"/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учитель истории </a:t>
            </a:r>
            <a:r>
              <a:rPr lang="ru-RU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Микашевичской</a:t>
            </a: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гимназии </a:t>
            </a:r>
            <a:r>
              <a:rPr lang="ru-RU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им.В.И.Недведского</a:t>
            </a:r>
            <a:endParaRPr lang="ru-RU" sz="1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375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3554B-0526-4DEB-B4A0-B84AB5F76DE5}" type="slidenum">
              <a:rPr lang="en-US" smtClean="0"/>
              <a:t>10</a:t>
            </a:fld>
            <a:endParaRPr lang="en-US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3A6C368C-87AE-4613-BE27-41C03A818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564" y="0"/>
            <a:ext cx="11029615" cy="1695797"/>
          </a:xfrm>
        </p:spPr>
        <p:txBody>
          <a:bodyPr>
            <a:normAutofit/>
          </a:bodyPr>
          <a:lstStyle/>
          <a:p>
            <a:r>
              <a:rPr lang="ru-RU" sz="36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ХУТОР СМОЛЯРНЯ СЕГОДНЯ</a:t>
            </a:r>
            <a:endParaRPr lang="ru-RU" sz="4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64" y="1695797"/>
            <a:ext cx="3504846" cy="46731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47556" y="1695797"/>
            <a:ext cx="7263251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военного лета 1941 года. Войска отступают. Жители хутора как могли оказывали посильную помощь отступающим солдатам Красной Армии. Кому молока, кому кусок хлеба, кому оказать медицинскую помощь. Бойцы ушли дальше. А хуторяне принялись дальше трудиться. Но на следующий день вернулись вражеские самолеты, оставив после себя 32 воронки.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 год от хутора осталось только название. Остатки обожженного кирпича, старый заброшенный колодец, и могила с похороненными останками мирных жителей.</a:t>
            </a:r>
            <a:endParaRPr lang="be-BY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be-BY" sz="2000" dirty="0"/>
          </a:p>
        </p:txBody>
      </p:sp>
    </p:spTree>
    <p:extLst>
      <p:ext uri="{BB962C8B-B14F-4D97-AF65-F5344CB8AC3E}">
        <p14:creationId xmlns:p14="http://schemas.microsoft.com/office/powerpoint/2010/main" val="3643534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6C368C-87AE-4613-BE27-41C03A818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ХУТОР СМОЛЯРНЯ СЕГОДНЯ</a:t>
            </a:r>
            <a:endParaRPr lang="ru-RU" sz="48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C011619-0C79-4833-AD94-6E55066F0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3554B-0526-4DEB-B4A0-B84AB5F76DE5}" type="slidenum">
              <a:rPr lang="en-US" smtClean="0"/>
              <a:t>11</a:t>
            </a:fld>
            <a:endParaRPr lang="en-US"/>
          </a:p>
        </p:txBody>
      </p:sp>
      <p:pic>
        <p:nvPicPr>
          <p:cNvPr id="5" name="Объект 4" descr="находка монета 1933">
            <a:extLst>
              <a:ext uri="{FF2B5EF4-FFF2-40B4-BE49-F238E27FC236}">
                <a16:creationId xmlns:a16="http://schemas.microsoft.com/office/drawing/2014/main" id="{C664CF12-B676-4401-B428-472EE5644ABD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05" t="18855" r="25914" b="50613"/>
          <a:stretch/>
        </p:blipFill>
        <p:spPr bwMode="auto">
          <a:xfrm>
            <a:off x="7130850" y="1839526"/>
            <a:ext cx="1808463" cy="172278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3EEAA8F-9DA2-46FA-82E1-AB5A6B248A26}"/>
              </a:ext>
            </a:extLst>
          </p:cNvPr>
          <p:cNvSpPr txBox="1"/>
          <p:nvPr/>
        </p:nvSpPr>
        <p:spPr>
          <a:xfrm>
            <a:off x="114547" y="1779687"/>
            <a:ext cx="677186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Монета номиналом 1 копейка 1933 года, монета СССР; </a:t>
            </a:r>
            <a:endParaRPr lang="ru-RU" dirty="0"/>
          </a:p>
          <a:p>
            <a:pPr marL="342900" indent="-342900" algn="just">
              <a:buFont typeface="+mj-lt"/>
              <a:buAutoNum type="arabicPeriod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Находки № 1,3,5 – пистолетные гильзы 7.62Х25 мм Маузер (немецкая оружейная компания, основанная братьями Маузер для производства стрелкового оружия и боеприпасов к ним), страна производитель Германская Империя, патроны использовались для самозарядного пистолета Маузер К 96 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	Находки № 2,4 – винтовочная гильза 7,92Х57 мм Маузер, год выпуска 1943, производитель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Dynamit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A.G.vorm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Alfred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Nobel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u,CoWerk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Skt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Lambrecht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(Берлин), патроны использовались для магазинной винтовки Маузер 98 (емкость магазина на 5 патронов 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	Находки № 6,7,8 – винтовочная гильза 7,92Х57 мм Маузер, год выпуска 1937, произведены в Берлине, патроны использовались для магазинной винтовки Маузер 98 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	Монеты: номиналом 5 пфеннигов, 1943 года выпуска и 10 пфеннигов, 1943 года выпуска (монеты цинковые и поэтому в плохом состоянии) </a:t>
            </a:r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3CFADAA-C4CD-4DA5-89B9-BA3551796F5F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62" t="40506" r="13320" b="21602"/>
          <a:stretch/>
        </p:blipFill>
        <p:spPr bwMode="auto">
          <a:xfrm>
            <a:off x="9611228" y="3009890"/>
            <a:ext cx="2226365" cy="1514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452A0BD-7B85-4A7A-BD77-C13AF68D23A8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44" t="30144" r="15997" b="22725"/>
          <a:stretch/>
        </p:blipFill>
        <p:spPr bwMode="auto">
          <a:xfrm>
            <a:off x="7204028" y="4165319"/>
            <a:ext cx="2226365" cy="1790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98AD990-0058-4B6C-90A4-82DDA7983E49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78" t="30949" r="13854" b="11709"/>
          <a:stretch/>
        </p:blipFill>
        <p:spPr bwMode="auto">
          <a:xfrm>
            <a:off x="9914300" y="5102088"/>
            <a:ext cx="2089579" cy="16110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4" descr="http://mikgim.luninec.edu.by/sm.aspx?guid=18853">
            <a:extLst>
              <a:ext uri="{FF2B5EF4-FFF2-40B4-BE49-F238E27FC236}">
                <a16:creationId xmlns:a16="http://schemas.microsoft.com/office/drawing/2014/main" id="{9536A25B-E96C-425F-A6A2-1FD4B4969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0415" y="206576"/>
            <a:ext cx="969018" cy="836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74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D141E468-FD82-4B79-8CDA-C29793203F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3004" y="781877"/>
            <a:ext cx="7773098" cy="4360095"/>
          </a:xfrm>
        </p:spPr>
        <p:txBody>
          <a:bodyPr>
            <a:normAutofit/>
          </a:bodyPr>
          <a:lstStyle/>
          <a:p>
            <a:pPr algn="just"/>
            <a:r>
              <a:rPr lang="ru-RU" sz="2400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книге «</a:t>
            </a:r>
            <a:r>
              <a:rPr lang="ru-RU" sz="2400" cap="none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Памяць</a:t>
            </a:r>
            <a:r>
              <a:rPr lang="ru-RU" sz="2400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cap="none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Лунінецкі</a:t>
            </a:r>
            <a:r>
              <a:rPr lang="ru-RU" sz="2400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раён</a:t>
            </a:r>
            <a:r>
              <a:rPr lang="ru-RU" sz="2400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записано : «До войны в деревне </a:t>
            </a:r>
            <a:r>
              <a:rPr lang="ru-RU" sz="2400" cap="none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Морщиновичи</a:t>
            </a:r>
            <a:r>
              <a:rPr lang="ru-RU" sz="2400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насчитывалось 150 жителей, во время карательной операции немцы уничтожили 145 человек из 30 дворов.</a:t>
            </a:r>
          </a:p>
          <a:p>
            <a:pPr algn="just"/>
            <a:r>
              <a:rPr lang="ru-RU" sz="2400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выяснилось позже, ни один житель деревни не пострадал в период карательной акции. Местные старожилы рассказали, что накануне уничтожения в деревню зашли два немца и предупредили жителей, что вскоре деревню сожгут вместе с людьми. Так жители успели убежать и выжили.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F854F0F-8051-415B-B9AE-995368E26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3554B-0526-4DEB-B4A0-B84AB5F76DE5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 descr="http://mikgim.luninec.edu.by/sm.aspx?guid=18853">
            <a:extLst>
              <a:ext uri="{FF2B5EF4-FFF2-40B4-BE49-F238E27FC236}">
                <a16:creationId xmlns:a16="http://schemas.microsoft.com/office/drawing/2014/main" id="{7C805A39-9E61-4D57-884F-5CE850D73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0415" y="206576"/>
            <a:ext cx="969018" cy="836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38467" t="11864" r="2053"/>
          <a:stretch/>
        </p:blipFill>
        <p:spPr>
          <a:xfrm>
            <a:off x="8354291" y="1232878"/>
            <a:ext cx="3757353" cy="34580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70423" y="4690972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д.Морщиновичи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2023 г.</a:t>
            </a:r>
            <a:endParaRPr lang="be-BY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867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C11A0DC-9845-420F-A978-A937860F5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1478" y="2177179"/>
            <a:ext cx="10511429" cy="3678303"/>
          </a:xfrm>
        </p:spPr>
        <p:txBody>
          <a:bodyPr>
            <a:normAutofit lnSpcReduction="10000"/>
          </a:bodyPr>
          <a:lstStyle/>
          <a:p>
            <a:pPr indent="0" algn="just">
              <a:buNone/>
            </a:pP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Трагедия хутора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Смолярня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д.Белое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Лунинецкого района, Хатыни и сотни деревень, которые прекратили свое существование в годы Великой Отечественной войны– это неутихающая боль в сердце каждого белоруса. </a:t>
            </a:r>
          </a:p>
          <a:p>
            <a:pPr indent="0" algn="just">
              <a:buNone/>
            </a:pP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Мы, живущие, должны помнить, какой ценой завоевано наше счастье, кто подарил нам мир. Мир, в котором нет войны.</a:t>
            </a:r>
          </a:p>
          <a:p>
            <a:pPr marL="0" indent="0">
              <a:buNone/>
            </a:pPr>
            <a:endParaRPr lang="ru-RU" sz="32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0EE9674-FFAA-4B56-B44B-1D2DCC091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3554B-0526-4DEB-B4A0-B84AB5F76DE5}" type="slidenum">
              <a:rPr lang="en-US" smtClean="0"/>
              <a:t>13</a:t>
            </a:fld>
            <a:endParaRPr lang="en-US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C3FADDA0-CC94-4757-BA4B-7E95E648E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00" b="96059" l="1671" r="95465">
                        <a14:foregroundMark x1="12967" y1="2291" x2="12967" y2="2291"/>
                        <a14:foregroundMark x1="5887" y1="15674" x2="5887" y2="15674"/>
                        <a14:foregroundMark x1="1671" y1="31347" x2="1671" y2="31347"/>
                        <a14:foregroundMark x1="25696" y1="63795" x2="25696" y2="63795"/>
                        <a14:foregroundMark x1="16150" y1="72227" x2="16150" y2="72227"/>
                        <a14:foregroundMark x1="22037" y1="96059" x2="22037" y2="96059"/>
                        <a14:foregroundMark x1="40255" y1="94134" x2="40255" y2="94134"/>
                        <a14:foregroundMark x1="59427" y1="79193" x2="59427" y2="79193"/>
                        <a14:foregroundMark x1="40414" y1="68561" x2="40414" y2="68561"/>
                        <a14:foregroundMark x1="60780" y1="70761" x2="60780" y2="70761"/>
                        <a14:foregroundMark x1="60223" y1="69386" x2="60223" y2="69386"/>
                        <a14:foregroundMark x1="75179" y1="60495" x2="75179" y2="60495"/>
                        <a14:foregroundMark x1="83055" y1="51787" x2="83055" y2="51787"/>
                        <a14:foregroundMark x1="94113" y1="39047" x2="94113" y2="39047"/>
                        <a14:foregroundMark x1="95465" y1="27039" x2="95465" y2="27039"/>
                        <a14:foregroundMark x1="57200" y1="44821" x2="57200" y2="44821"/>
                        <a14:foregroundMark x1="54893" y1="37672" x2="54893" y2="37672"/>
                        <a14:foregroundMark x1="61098" y1="42530" x2="61098" y2="42530"/>
                        <a14:foregroundMark x1="59268" y1="35197" x2="59268" y2="35197"/>
                        <a14:foregroundMark x1="64121" y1="35747" x2="64121" y2="35747"/>
                        <a14:foregroundMark x1="54574" y1="87351" x2="54574" y2="87351"/>
                        <a14:foregroundMark x1="44153" y1="49038" x2="44153" y2="49038"/>
                        <a14:foregroundMark x1="14320" y1="73419" x2="14320" y2="734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3331">
            <a:off x="315597" y="4228364"/>
            <a:ext cx="3273839" cy="284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mikgim.luninec.edu.by/sm.aspx?guid=18853">
            <a:extLst>
              <a:ext uri="{FF2B5EF4-FFF2-40B4-BE49-F238E27FC236}">
                <a16:creationId xmlns:a16="http://schemas.microsoft.com/office/drawing/2014/main" id="{4E770106-EB65-417F-BA0E-B2843A53C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0415" y="206576"/>
            <a:ext cx="969018" cy="836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779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986925" y="6140776"/>
            <a:ext cx="1052508" cy="365125"/>
          </a:xfrm>
        </p:spPr>
        <p:txBody>
          <a:bodyPr/>
          <a:lstStyle/>
          <a:p>
            <a:fld id="{26C3554B-0526-4DEB-B4A0-B84AB5F76DE5}" type="slidenum">
              <a:rPr lang="en-US" sz="1800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2</a:t>
            </a:fld>
            <a:endParaRPr lang="en-US" sz="1800">
              <a:solidFill>
                <a:schemeClr val="accent1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7674" y="1104338"/>
            <a:ext cx="11287125" cy="94009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47674" y="895701"/>
            <a:ext cx="10539251" cy="1013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indent="450215" algn="just" fontAlgn="base"/>
            <a:r>
              <a:rPr lang="ru-RU" sz="20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2023 году </a:t>
            </a:r>
            <a:r>
              <a:rPr lang="ru-RU" sz="2000" cap="none" dirty="0">
                <a:latin typeface="Times New Roman" panose="02020603050405020304" pitchFamily="18" charset="0"/>
                <a:ea typeface="Calibri" panose="020F0502020204030204" pitchFamily="34" charset="0"/>
              </a:rPr>
              <a:t>Б</a:t>
            </a:r>
            <a:r>
              <a:rPr lang="ru-RU" sz="20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еларусь отмечает 78-летие освобождения от немецко-фашистских захватчиков. Наступательная операция «</a:t>
            </a:r>
            <a:r>
              <a:rPr lang="ru-RU" sz="2000" cap="none" dirty="0">
                <a:latin typeface="Times New Roman" panose="02020603050405020304" pitchFamily="18" charset="0"/>
                <a:ea typeface="Calibri" panose="020F0502020204030204" pitchFamily="34" charset="0"/>
              </a:rPr>
              <a:t>Б</a:t>
            </a:r>
            <a:r>
              <a:rPr lang="ru-RU" sz="20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агратион", начавшаяся 23 июня 1944 года, завершилась в июле полным освобождением территории нашей страны, родной </a:t>
            </a:r>
            <a:r>
              <a:rPr lang="ru-RU" sz="2000" cap="none" dirty="0">
                <a:latin typeface="Times New Roman" panose="02020603050405020304" pitchFamily="18" charset="0"/>
                <a:ea typeface="Calibri" panose="020F0502020204030204" pitchFamily="34" charset="0"/>
              </a:rPr>
              <a:t>Б</a:t>
            </a:r>
            <a:r>
              <a:rPr lang="ru-RU" sz="20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еларуси. </a:t>
            </a:r>
            <a:endParaRPr lang="ru-RU" sz="2000" cap="non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Picture 4" descr="http://mikgim.luninec.edu.by/sm.aspx?guid=1885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925" y="373036"/>
            <a:ext cx="969018" cy="836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9218C46-ECDD-4887-AF9B-FC38AF722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458" y="2031458"/>
            <a:ext cx="5141015" cy="3424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D2B9821E-5352-4630-97A8-632878120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1458"/>
            <a:ext cx="4962939" cy="3722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5A826A4C-D76F-4BFF-A98D-C4CF0A9EA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344" y="2253069"/>
            <a:ext cx="2896842" cy="4024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682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986925" y="6140776"/>
            <a:ext cx="1052508" cy="365125"/>
          </a:xfrm>
        </p:spPr>
        <p:txBody>
          <a:bodyPr/>
          <a:lstStyle/>
          <a:p>
            <a:fld id="{26C3554B-0526-4DEB-B4A0-B84AB5F76DE5}" type="slidenum">
              <a:rPr lang="en-US" sz="1800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3</a:t>
            </a:fld>
            <a:endParaRPr lang="en-US" sz="1800">
              <a:solidFill>
                <a:schemeClr val="accent1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7674" y="618186"/>
            <a:ext cx="11287126" cy="11719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4" descr="http://mikgim.luninec.edu.by/sm.aspx?guid=1885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925" y="457632"/>
            <a:ext cx="969018" cy="836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19714" y="875870"/>
            <a:ext cx="3673565" cy="10748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Объект исследования –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172248" y="875761"/>
            <a:ext cx="6812924" cy="7369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хутор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Смолярня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Лунинецкого района в годы Великой Отечественной войны.</a:t>
            </a:r>
            <a:endParaRPr lang="ru-RU" sz="2400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19713" y="2352501"/>
            <a:ext cx="3673565" cy="12884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3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Предмет исследования –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172248" y="2244435"/>
            <a:ext cx="6812924" cy="15378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судьба жителей хутора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Смолярня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довоенные годы и в годы Великой Отечественной войны.</a:t>
            </a:r>
            <a:endParaRPr lang="ru-RU" sz="2400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557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986925" y="6140776"/>
            <a:ext cx="1052508" cy="365125"/>
          </a:xfrm>
        </p:spPr>
        <p:txBody>
          <a:bodyPr/>
          <a:lstStyle/>
          <a:p>
            <a:fld id="{26C3554B-0526-4DEB-B4A0-B84AB5F76DE5}" type="slidenum">
              <a:rPr lang="en-US" sz="1800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4</a:t>
            </a:fld>
            <a:endParaRPr lang="en-US" sz="1800">
              <a:solidFill>
                <a:schemeClr val="accent1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7674" y="618186"/>
            <a:ext cx="11287126" cy="11719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4" descr="http://mikgim.luninec.edu.by/sm.aspx?guid=1885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925" y="457632"/>
            <a:ext cx="969018" cy="836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7674" y="1274791"/>
            <a:ext cx="3673565" cy="6566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Цель исследования –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262907" y="1532477"/>
            <a:ext cx="7108884" cy="6566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раскрыть действия оккупационных властей, направленных на уничтожение советских людей на примере жителей хутора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Смолярня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Лунинецкого в годы Великой Отечественной войны.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47673" y="3429000"/>
            <a:ext cx="3673565" cy="6566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Задачи исследования: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172248" y="4340485"/>
            <a:ext cx="7663437" cy="6566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	изучить жизнь и деятельность жителей хутора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Смолярня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довоенное время, в годы Великой Отечественной войны и в послевоенный период;</a:t>
            </a:r>
          </a:p>
          <a:p>
            <a:pPr algn="just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	собрать и описать сведения о проведенных мероприятиях по восстановлению исторических событий, связанных с уничтожением хутора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Смолярня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гибелью мирных жителей;</a:t>
            </a:r>
          </a:p>
          <a:p>
            <a:pPr algn="just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	установить личные данные и сведения о послевоенной жизни выживших жителей хутора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Смолярня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пополнения материалов историко-краеведческого музея гимназии. </a:t>
            </a:r>
          </a:p>
        </p:txBody>
      </p:sp>
    </p:spTree>
    <p:extLst>
      <p:ext uri="{BB962C8B-B14F-4D97-AF65-F5344CB8AC3E}">
        <p14:creationId xmlns:p14="http://schemas.microsoft.com/office/powerpoint/2010/main" val="25730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986925" y="6140776"/>
            <a:ext cx="1052508" cy="365125"/>
          </a:xfrm>
        </p:spPr>
        <p:txBody>
          <a:bodyPr/>
          <a:lstStyle/>
          <a:p>
            <a:fld id="{26C3554B-0526-4DEB-B4A0-B84AB5F76DE5}" type="slidenum">
              <a:rPr lang="en-US" sz="1800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5</a:t>
            </a:fld>
            <a:endParaRPr lang="en-US" sz="1800">
              <a:solidFill>
                <a:schemeClr val="accent1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7674" y="1104338"/>
            <a:ext cx="11287125" cy="181927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53716" y="1472291"/>
            <a:ext cx="10516700" cy="9683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>
              <a:lnSpc>
                <a:spcPts val="2600"/>
              </a:lnSpc>
            </a:pPr>
            <a:r>
              <a:rPr lang="ru-RU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города Микашевичи начинается в далеком 1736 году. Согласно «реестру собранного молотильного зерна, оставшегося по сводному отчету после покойного пана </a:t>
            </a:r>
            <a:r>
              <a:rPr lang="ru-RU" sz="20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Малановского</a:t>
            </a:r>
            <a:r>
              <a:rPr lang="ru-RU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генерального ловчего княжества Слуцкого и </a:t>
            </a:r>
            <a:r>
              <a:rPr lang="ru-RU" sz="20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Копыльского</a:t>
            </a:r>
            <a:r>
              <a:rPr lang="ru-RU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 1736 год».</a:t>
            </a:r>
          </a:p>
          <a:p>
            <a:pPr algn="just">
              <a:lnSpc>
                <a:spcPts val="2600"/>
              </a:lnSpc>
            </a:pPr>
            <a:r>
              <a:rPr lang="ru-RU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сведениях об административном делении Ленинской волости, </a:t>
            </a:r>
            <a:r>
              <a:rPr lang="ru-RU" sz="20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Мозырского</a:t>
            </a:r>
            <a:r>
              <a:rPr lang="ru-RU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уезда за 1912 год, находим сведения не только о деревне Микашевичи, но и </a:t>
            </a:r>
            <a:r>
              <a:rPr lang="ru-RU" sz="20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Смоляный</a:t>
            </a:r>
            <a:r>
              <a:rPr lang="ru-RU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завод </a:t>
            </a:r>
            <a:endParaRPr lang="en-US" sz="20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http://mikgim.luninec.edu.by/sm.aspx?guid=1885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0415" y="219828"/>
            <a:ext cx="969018" cy="836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05C49279-E5C4-4486-A48B-6D3B469E3AF0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6" t="2184" r="3712" b="4606"/>
          <a:stretch/>
        </p:blipFill>
        <p:spPr bwMode="auto">
          <a:xfrm>
            <a:off x="889462" y="3108960"/>
            <a:ext cx="3399906" cy="33969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E183110-0884-4350-9F5D-DF886DD744A7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" b="39589"/>
          <a:stretch/>
        </p:blipFill>
        <p:spPr bwMode="auto">
          <a:xfrm>
            <a:off x="5505849" y="3047806"/>
            <a:ext cx="6007330" cy="3458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68103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604920" y="582827"/>
            <a:ext cx="10465495" cy="14039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>
              <a:lnSpc>
                <a:spcPts val="2600"/>
              </a:lnSpc>
            </a:pPr>
            <a:r>
              <a:rPr lang="ru-RU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Хутор </a:t>
            </a:r>
            <a:r>
              <a:rPr lang="ru-RU" sz="20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Смолярня</a:t>
            </a:r>
            <a:r>
              <a:rPr lang="ru-RU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прекратил свое существование в годы Великой Отечественной войны. О нем есть упоминание в книге «Память»: «На восточной окраине поселка, возле кладбищ, похоронены десять жителей хутора </a:t>
            </a:r>
            <a:r>
              <a:rPr lang="ru-RU" sz="20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Смолярня</a:t>
            </a:r>
            <a:r>
              <a:rPr lang="ru-RU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расстрелянных гитлеровцами летом 1941 года». </a:t>
            </a:r>
            <a:endParaRPr lang="en-US" sz="20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http://mikgim.luninec.edu.by/sm.aspx?guid=1885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0415" y="206576"/>
            <a:ext cx="969018" cy="836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IMG-a66c908efdec636503d80d6caf988b2f-V">
            <a:extLst>
              <a:ext uri="{FF2B5EF4-FFF2-40B4-BE49-F238E27FC236}">
                <a16:creationId xmlns:a16="http://schemas.microsoft.com/office/drawing/2014/main" id="{5C13AB6D-869A-470E-B803-2CD21DCE712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238" y="2141534"/>
            <a:ext cx="4463287" cy="4352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51256D6-678D-4E6D-8399-32F8B17C3DB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481" y="2046720"/>
            <a:ext cx="4285781" cy="4352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9333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2">
            <a:extLst>
              <a:ext uri="{FF2B5EF4-FFF2-40B4-BE49-F238E27FC236}">
                <a16:creationId xmlns:a16="http://schemas.microsoft.com/office/drawing/2014/main" id="{B0D1C338-64FF-46C9-A5BC-6764893BC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129" y="2062151"/>
            <a:ext cx="7480438" cy="4621983"/>
          </a:xfrm>
        </p:spPr>
        <p:txBody>
          <a:bodyPr>
            <a:normAutofit lnSpcReduction="10000"/>
          </a:bodyPr>
          <a:lstStyle/>
          <a:p>
            <a:pPr marL="742950" indent="-514350" algn="just">
              <a:buClr>
                <a:schemeClr val="accent1">
                  <a:lumMod val="75000"/>
                </a:schemeClr>
              </a:buClr>
              <a:buSzPct val="95000"/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 неофициальном сайте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г.Микашевичи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мы нашли информацию о семье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Шатило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которая проживала на хуторе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Смолярня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в довоенное время</a:t>
            </a:r>
            <a:r>
              <a:rPr lang="ru-RU" sz="2400" b="1" cap="small" spc="25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Из воспоминаний Галины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Пашинской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девичья фамилия которой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Шатило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Галина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Юльяновна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1932 года рождения, польки по происхождению, проживавшей с 1937 год по 1940 год в Белорусской ССР, Пинской области, Лунинецкого района на хуторе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Смолярня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мы узнали, что в 1937 году будучи четырехлетней девочкой её семья переехала на хутор, расположенный в трех километрах от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Микашевич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986925" y="6140776"/>
            <a:ext cx="1052508" cy="365125"/>
          </a:xfrm>
        </p:spPr>
        <p:txBody>
          <a:bodyPr/>
          <a:lstStyle/>
          <a:p>
            <a:endParaRPr lang="en-US" sz="1800" dirty="0">
              <a:solidFill>
                <a:schemeClr val="accent1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04920" y="303335"/>
            <a:ext cx="11001209" cy="1013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ts val="2600"/>
              </a:lnSpc>
            </a:pPr>
            <a:r>
              <a:rPr lang="ru-RU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cap="none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http://mikgim.luninec.edu.by/sm.aspx?guid=1885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0415" y="219828"/>
            <a:ext cx="969018" cy="836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43A6A11-16CA-4927-B46F-E8635BF12010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91" t="2978" r="3988" b="4428"/>
          <a:stretch/>
        </p:blipFill>
        <p:spPr bwMode="auto">
          <a:xfrm>
            <a:off x="7930341" y="3907095"/>
            <a:ext cx="1979910" cy="2777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DC25C1C-9137-495A-9566-1FE4E2453207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" t="3547" r="49979" b="3370"/>
          <a:stretch/>
        </p:blipFill>
        <p:spPr bwMode="auto">
          <a:xfrm>
            <a:off x="9177251" y="1140029"/>
            <a:ext cx="2549236" cy="2665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4" descr="http://mikgim.luninec.edu.by/sm.aspx?guid=18853">
            <a:extLst>
              <a:ext uri="{FF2B5EF4-FFF2-40B4-BE49-F238E27FC236}">
                <a16:creationId xmlns:a16="http://schemas.microsoft.com/office/drawing/2014/main" id="{7D40CE57-6345-4AD4-9B51-D42027BC4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0415" y="219828"/>
            <a:ext cx="969018" cy="836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47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BD066925-24D2-40DD-9018-BFC0026CC7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7079" y="689113"/>
            <a:ext cx="4527184" cy="432033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cap="none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Одна из семей, живших на хуторе, это семья </a:t>
            </a:r>
            <a:r>
              <a:rPr lang="ru-RU" sz="2400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Я</a:t>
            </a:r>
            <a:r>
              <a:rPr lang="ru-RU" sz="2400" cap="none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цкевича </a:t>
            </a:r>
            <a:r>
              <a:rPr lang="ru-RU" sz="2400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</a:t>
            </a:r>
            <a:r>
              <a:rPr lang="ru-RU" sz="2400" cap="none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иктора </a:t>
            </a:r>
            <a:r>
              <a:rPr lang="ru-RU" sz="2400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</a:t>
            </a:r>
            <a:r>
              <a:rPr lang="ru-RU" sz="2400" cap="none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вановича. О семье </a:t>
            </a:r>
            <a:r>
              <a:rPr lang="ru-RU" sz="2400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Я</a:t>
            </a:r>
            <a:r>
              <a:rPr lang="ru-RU" sz="2400" cap="none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цкевич мы узнали, когда обратились в </a:t>
            </a:r>
            <a:r>
              <a:rPr lang="ru-RU" sz="2400" cap="none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</a:t>
            </a:r>
            <a:r>
              <a:rPr lang="ru-RU" sz="2400" cap="none" dirty="0" err="1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икашевичскую</a:t>
            </a:r>
            <a:r>
              <a:rPr lang="ru-RU" sz="2400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cap="none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городскую библиотеку. Мама </a:t>
            </a:r>
            <a:r>
              <a:rPr lang="ru-RU" sz="2400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</a:t>
            </a:r>
            <a:r>
              <a:rPr lang="ru-RU" sz="2400" cap="none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иктора </a:t>
            </a:r>
            <a:r>
              <a:rPr lang="ru-RU" sz="2400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</a:t>
            </a:r>
            <a:r>
              <a:rPr lang="ru-RU" sz="2400" cap="none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вановича, </a:t>
            </a:r>
            <a:r>
              <a:rPr lang="ru-RU" sz="2400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</a:t>
            </a:r>
            <a:r>
              <a:rPr lang="ru-RU" sz="2400" cap="none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ария </a:t>
            </a:r>
            <a:r>
              <a:rPr lang="ru-RU" sz="2400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</a:t>
            </a:r>
            <a:r>
              <a:rPr lang="ru-RU" sz="2400" cap="none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еменовна занималась домашним хозяйством, отец </a:t>
            </a:r>
            <a:r>
              <a:rPr lang="ru-RU" sz="2400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</a:t>
            </a:r>
            <a:r>
              <a:rPr lang="ru-RU" sz="2400" cap="none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едор </a:t>
            </a:r>
            <a:r>
              <a:rPr lang="ru-RU" sz="2400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</a:t>
            </a:r>
            <a:r>
              <a:rPr lang="ru-RU" sz="2400" cap="none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ванович </a:t>
            </a:r>
            <a:r>
              <a:rPr lang="ru-RU" sz="2400" cap="none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Ш</a:t>
            </a:r>
            <a:r>
              <a:rPr lang="ru-RU" sz="2400" cap="none" dirty="0" err="1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аблинский</a:t>
            </a:r>
            <a:r>
              <a:rPr lang="ru-RU" sz="2400" cap="none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работал на фанерно-лесопильном заводе. </a:t>
            </a:r>
            <a:endParaRPr lang="ru-RU" sz="2400" cap="none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E294204-9BAC-47F7-BB29-5405B40DA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3554B-0526-4DEB-B4A0-B84AB5F76DE5}" type="slidenum">
              <a:rPr lang="en-US" smtClean="0"/>
              <a:t>8</a:t>
            </a:fld>
            <a:endParaRPr lang="en-US"/>
          </a:p>
        </p:txBody>
      </p:sp>
      <p:pic>
        <p:nvPicPr>
          <p:cNvPr id="5" name="Рисунок 4" descr="IMG-51b24fb4b41f1943831c67b678e3850a-V">
            <a:extLst>
              <a:ext uri="{FF2B5EF4-FFF2-40B4-BE49-F238E27FC236}">
                <a16:creationId xmlns:a16="http://schemas.microsoft.com/office/drawing/2014/main" id="{20FD66B4-BEA4-42B8-B733-4D63C0106166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0" r="12056"/>
          <a:stretch/>
        </p:blipFill>
        <p:spPr bwMode="auto">
          <a:xfrm>
            <a:off x="7240385" y="536194"/>
            <a:ext cx="3657600" cy="4567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 descr="http://mikgim.luninec.edu.by/sm.aspx?guid=18853">
            <a:extLst>
              <a:ext uri="{FF2B5EF4-FFF2-40B4-BE49-F238E27FC236}">
                <a16:creationId xmlns:a16="http://schemas.microsoft.com/office/drawing/2014/main" id="{ACAA106C-8599-45EA-9413-717A5DC4B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0415" y="206576"/>
            <a:ext cx="969018" cy="836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063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26624F-5A6B-4467-A245-3BF7C5F73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4800302"/>
            <a:ext cx="11029615" cy="1497507"/>
          </a:xfrm>
        </p:spPr>
        <p:txBody>
          <a:bodyPr>
            <a:normAutofit/>
          </a:bodyPr>
          <a:lstStyle/>
          <a:p>
            <a:r>
              <a:rPr lang="ru-RU" sz="4800" b="1" cap="small" spc="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Трагедия семьи </a:t>
            </a:r>
            <a:r>
              <a:rPr lang="ru-RU" sz="4800" b="1" cap="small" spc="2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Савко</a:t>
            </a:r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2026757-8989-4818-9E49-87E394BD3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3554B-0526-4DEB-B4A0-B84AB5F76DE5}" type="slidenum">
              <a:rPr lang="en-US" smtClean="0"/>
              <a:t>9</a:t>
            </a:fld>
            <a:endParaRPr lang="en-US"/>
          </a:p>
        </p:txBody>
      </p:sp>
      <p:pic>
        <p:nvPicPr>
          <p:cNvPr id="5" name="Рисунок 4" descr="IMG-003368ac99b5ba0610f97ce692172f5c-V">
            <a:extLst>
              <a:ext uri="{FF2B5EF4-FFF2-40B4-BE49-F238E27FC236}">
                <a16:creationId xmlns:a16="http://schemas.microsoft.com/office/drawing/2014/main" id="{7DB7B85F-5C86-477D-9E1D-32C98E9440C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3" r="26305"/>
          <a:stretch>
            <a:fillRect/>
          </a:stretch>
        </p:blipFill>
        <p:spPr bwMode="auto">
          <a:xfrm>
            <a:off x="448887" y="802375"/>
            <a:ext cx="5370022" cy="3919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IMG-a6a5d264b6e2c114ae135178509d3fcc-V">
            <a:extLst>
              <a:ext uri="{FF2B5EF4-FFF2-40B4-BE49-F238E27FC236}">
                <a16:creationId xmlns:a16="http://schemas.microsoft.com/office/drawing/2014/main" id="{313D54BE-1071-4C0A-BC6B-661AF98BC3A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6" r="14198"/>
          <a:stretch>
            <a:fillRect/>
          </a:stretch>
        </p:blipFill>
        <p:spPr bwMode="auto">
          <a:xfrm>
            <a:off x="6458989" y="802375"/>
            <a:ext cx="4694619" cy="3919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4" descr="http://mikgim.luninec.edu.by/sm.aspx?guid=18853">
            <a:extLst>
              <a:ext uri="{FF2B5EF4-FFF2-40B4-BE49-F238E27FC236}">
                <a16:creationId xmlns:a16="http://schemas.microsoft.com/office/drawing/2014/main" id="{B2977022-50CA-4D08-A11F-245B6A24E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0415" y="206576"/>
            <a:ext cx="969018" cy="836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384783"/>
      </p:ext>
    </p:extLst>
  </p:cSld>
  <p:clrMapOvr>
    <a:masterClrMapping/>
  </p:clrMapOvr>
</p:sld>
</file>

<file path=ppt/theme/theme1.xml><?xml version="1.0" encoding="utf-8"?>
<a:theme xmlns:a="http://schemas.openxmlformats.org/drawingml/2006/main" name="Дивиденд">
  <a:themeElements>
    <a:clrScheme name="Дивиденд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Дивиденд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Дивиденд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TM03457464[[fn=Дивиденд]]</Template>
  <TotalTime>735</TotalTime>
  <Words>836</Words>
  <Application>Microsoft Office PowerPoint</Application>
  <PresentationFormat>Широкоэкранный</PresentationFormat>
  <Paragraphs>51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Algerian</vt:lpstr>
      <vt:lpstr>Calibri</vt:lpstr>
      <vt:lpstr>Corbel</vt:lpstr>
      <vt:lpstr>Georgia</vt:lpstr>
      <vt:lpstr>Gill Sans MT</vt:lpstr>
      <vt:lpstr>Times New Roman</vt:lpstr>
      <vt:lpstr>Wingdings</vt:lpstr>
      <vt:lpstr>Wingdings 2</vt:lpstr>
      <vt:lpstr>Дивиденд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Трагедия семьи Савко</vt:lpstr>
      <vt:lpstr>ХУТОР СМОЛЯРНЯ СЕГОДНЯ</vt:lpstr>
      <vt:lpstr>ХУТОР СМОЛЯРНЯ СЕГОДНЯ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Катерина Корнева</cp:lastModifiedBy>
  <cp:revision>39</cp:revision>
  <dcterms:created xsi:type="dcterms:W3CDTF">2022-11-16T05:34:23Z</dcterms:created>
  <dcterms:modified xsi:type="dcterms:W3CDTF">2026-02-12T04:03:51Z</dcterms:modified>
</cp:coreProperties>
</file>