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57" r:id="rId10"/>
    <p:sldId id="264" r:id="rId11"/>
    <p:sldId id="265" r:id="rId12"/>
    <p:sldId id="266" r:id="rId13"/>
    <p:sldId id="269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D245F-4780-401F-9507-A40A321CD5F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BA21F-3720-45EA-9F8C-EEF0DD722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7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275F8DA-06AC-4A5F-B379-D7225474F6A0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213-AA6B-478A-9796-2717F21C4DA8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5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ED505A0-989D-4409-B7BE-4DA7BA60D385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5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C775-135F-4C7A-9B35-199218E30290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8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DA9CA9-7EAF-4480-B3C6-A104C7034EE6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0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8B99-1652-44DE-96D1-D0D40A5AC71A}" type="datetime1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2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6FFC-DDC2-4747-A25E-999360D0D2A8}" type="datetime1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5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252E-83BA-4637-B02B-2FC3510FD11B}" type="datetime1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A14-BA02-4F38-8C58-4708C439AEAE}" type="datetime1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5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8D2A08C-036A-4C90-A5D8-9A238E32E1B3}" type="datetime1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BC57-4A38-48E3-A7D5-800A99BFCCCE}" type="datetime1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6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A1DFA25-2757-474A-A150-0A9BB788A831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6C3554B-0526-4DEB-B4A0-B84AB5F76D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25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3574" y="1558674"/>
            <a:ext cx="10993546" cy="590321"/>
          </a:xfrm>
        </p:spPr>
        <p:txBody>
          <a:bodyPr>
            <a:noAutofit/>
          </a:bodyPr>
          <a:lstStyle/>
          <a:p>
            <a:pPr algn="ctr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«Праведники народов мира» </a:t>
            </a:r>
          </a:p>
          <a:p>
            <a:pPr algn="ctr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</a:t>
            </a:r>
            <a:r>
              <a:rPr lang="ru-RU" sz="3200" b="1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32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унинецкого</a:t>
            </a:r>
            <a:r>
              <a:rPr lang="ru-RU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</a:t>
            </a:r>
            <a:endParaRPr lang="en-US" sz="3200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6686" y="5002823"/>
            <a:ext cx="7420434" cy="137200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2700" y="3092240"/>
            <a:ext cx="5304420" cy="3282588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896501" y="578388"/>
            <a:ext cx="8458938" cy="5808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                                            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Микашевичская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им.В.И.Недведского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8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79" y="410285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7374" y="4264129"/>
            <a:ext cx="395557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Бурик Егор Владимирович,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учащийся 11 класса </a:t>
            </a:r>
          </a:p>
          <a:p>
            <a:pPr algn="just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Корнева Е.А.,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истории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Микашевичской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гимназии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им.В.И.Недведского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75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10</a:t>
            </a:fld>
            <a:endParaRPr lang="en-US" sz="180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4920" y="582828"/>
            <a:ext cx="11001209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Яд </a:t>
            </a:r>
            <a:r>
              <a:rPr lang="ru-RU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ваШем</a:t>
            </a: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endParaRPr lang="ru-RU" cap="none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600"/>
              </a:lnSpc>
            </a:pPr>
            <a:r>
              <a:rPr lang="ru-RU" sz="2400" i="1" cap="none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Мемориальный комплекс истории Холокоста в Израиле</a:t>
            </a:r>
            <a:endParaRPr lang="en-US" sz="2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15" y="219828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0" y="1901615"/>
            <a:ext cx="3979861" cy="273615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04920" y="4347605"/>
            <a:ext cx="3427926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истории Холокоста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DFD745B-B29E-4634-B352-9580D872A6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r="13461"/>
          <a:stretch/>
        </p:blipFill>
        <p:spPr>
          <a:xfrm>
            <a:off x="4167253" y="2293489"/>
            <a:ext cx="3876542" cy="278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829468" y="5120632"/>
            <a:ext cx="4283298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Стена </a:t>
            </a: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Почета в Саду Праведников народов мира </a:t>
            </a:r>
          </a:p>
        </p:txBody>
      </p:sp>
      <p:pic>
        <p:nvPicPr>
          <p:cNvPr id="1026" name="Picture 2" descr="Карта Яд Ваше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795" y="2662016"/>
            <a:ext cx="3914032" cy="293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7908702" y="5351779"/>
            <a:ext cx="4283298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 </a:t>
            </a: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Праведников народов мира </a:t>
            </a:r>
          </a:p>
        </p:txBody>
      </p:sp>
    </p:spTree>
    <p:extLst>
      <p:ext uri="{BB962C8B-B14F-4D97-AF65-F5344CB8AC3E}">
        <p14:creationId xmlns:p14="http://schemas.microsoft.com/office/powerpoint/2010/main" val="5193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11</a:t>
            </a:fld>
            <a:endParaRPr lang="en-US" sz="180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4920" y="303335"/>
            <a:ext cx="11001209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для присвоения звания Праведника народов </a:t>
            </a: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мира</a:t>
            </a:r>
            <a:endParaRPr lang="ru-RU" cap="none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15" y="219828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0D1C338-64FF-46C9-A5BC-6764893BC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29" y="2062151"/>
            <a:ext cx="7480438" cy="4621983"/>
          </a:xfrm>
        </p:spPr>
        <p:txBody>
          <a:bodyPr>
            <a:normAutofit/>
          </a:bodyPr>
          <a:lstStyle/>
          <a:p>
            <a:pPr marL="742950" indent="-514350" algn="just">
              <a:buClr>
                <a:schemeClr val="accent1">
                  <a:lumMod val="75000"/>
                </a:schemeClr>
              </a:buClr>
              <a:buSzPct val="950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Попытка спасения еврея или активное участие в спасении, независимо от того, увенчалась ли подобная попытка успехом.</a:t>
            </a:r>
          </a:p>
          <a:p>
            <a:pPr marL="742950" indent="-514350" algn="just">
              <a:buClr>
                <a:schemeClr val="accent1">
                  <a:lumMod val="75000"/>
                </a:schemeClr>
              </a:buClr>
              <a:buSzPct val="950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реального риска для жизни, которому подвергал себя человек, спасающий еврея.</a:t>
            </a:r>
          </a:p>
          <a:p>
            <a:pPr marL="742950" indent="-514350" algn="just">
              <a:buClr>
                <a:schemeClr val="accent1">
                  <a:lumMod val="75000"/>
                </a:schemeClr>
              </a:buClr>
              <a:buSzPct val="950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Спасение из гуманных общечеловеческих побуждений.</a:t>
            </a:r>
          </a:p>
          <a:p>
            <a:pPr marL="742950" indent="-514350" algn="just">
              <a:buClr>
                <a:schemeClr val="accent1">
                  <a:lumMod val="75000"/>
                </a:schemeClr>
              </a:buClr>
              <a:buSzPct val="950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Бескорыстие.</a:t>
            </a:r>
          </a:p>
          <a:p>
            <a:pPr marL="742950" indent="-514350" algn="just">
              <a:buClr>
                <a:schemeClr val="accent1">
                  <a:lumMod val="75000"/>
                </a:schemeClr>
              </a:buClr>
              <a:buSzPct val="950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Свидетельство самого спасенного или наличие заслуживающих доверия документов.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912" y="2062152"/>
            <a:ext cx="4151614" cy="2087987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8126998" y="4349089"/>
            <a:ext cx="3427926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Праведника народов мира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306909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12</a:t>
            </a:fld>
            <a:endParaRPr lang="en-US" sz="1800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4920" y="303335"/>
            <a:ext cx="11001209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Праведники </a:t>
            </a:r>
            <a:r>
              <a:rPr lang="ru-RU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народов </a:t>
            </a: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мира в Беларуси</a:t>
            </a:r>
            <a:endParaRPr lang="ru-RU" cap="none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15" y="219828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377640" y="5758089"/>
            <a:ext cx="3427926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Справочное издание. Журнал МИШПОХА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364" y="1884754"/>
            <a:ext cx="2734854" cy="389033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613583" y="5758090"/>
            <a:ext cx="6877453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Аллея Праведников </a:t>
            </a: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мемориального комплекса </a:t>
            </a:r>
            <a:endParaRPr lang="ru-RU" sz="2000" b="1" cap="none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Яма» </a:t>
            </a: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Минске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914" y="1884754"/>
            <a:ext cx="5626793" cy="38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306909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13</a:t>
            </a:fld>
            <a:endParaRPr lang="en-US" sz="1800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4920" y="303335"/>
            <a:ext cx="11001209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Праведники </a:t>
            </a:r>
            <a:r>
              <a:rPr lang="ru-RU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народов </a:t>
            </a: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мира в Беларуси</a:t>
            </a:r>
            <a:endParaRPr lang="ru-RU" cap="none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15" y="219828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49782" y="5518886"/>
            <a:ext cx="3427926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Козловский </a:t>
            </a: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К.Г.</a:t>
            </a:r>
            <a:endParaRPr lang="ru-RU" sz="2000" b="1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2000" i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(спас более 500 евреев)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19" y="1830617"/>
            <a:ext cx="3182598" cy="39350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8B2E94-D130-4CCD-80A2-54351B463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29" y="2026869"/>
            <a:ext cx="2707136" cy="344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091982" y="5518887"/>
            <a:ext cx="3427926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Киселев Н.Я.</a:t>
            </a:r>
            <a:endParaRPr lang="ru-RU" sz="2000" b="1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2000" i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(спас более </a:t>
            </a:r>
            <a:r>
              <a:rPr lang="ru-RU" sz="2000" i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218 </a:t>
            </a:r>
            <a:r>
              <a:rPr lang="ru-RU" sz="2000" i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евреев)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86A16E1-187A-4AB5-AA74-3FC4C169F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2"/>
          <a:stretch/>
        </p:blipFill>
        <p:spPr>
          <a:xfrm>
            <a:off x="8348456" y="2026869"/>
            <a:ext cx="2748908" cy="354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8178203" y="5518887"/>
            <a:ext cx="3427926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Чаща Э.</a:t>
            </a:r>
            <a:endParaRPr lang="ru-RU" sz="2000" b="1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2000" i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(спас более </a:t>
            </a:r>
            <a:r>
              <a:rPr lang="ru-RU" sz="2000" i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150 </a:t>
            </a:r>
            <a:r>
              <a:rPr lang="ru-RU" sz="2000" i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евреев)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4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3574" y="1558674"/>
            <a:ext cx="10993546" cy="590321"/>
          </a:xfrm>
        </p:spPr>
        <p:txBody>
          <a:bodyPr>
            <a:noAutofit/>
          </a:bodyPr>
          <a:lstStyle/>
          <a:p>
            <a:pPr algn="ctr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«Праведники народов мира» </a:t>
            </a:r>
          </a:p>
          <a:p>
            <a:pPr algn="ctr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</a:t>
            </a:r>
            <a:r>
              <a:rPr lang="ru-RU" sz="3200" b="1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32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унинецкого</a:t>
            </a:r>
            <a:r>
              <a:rPr lang="ru-RU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</a:t>
            </a:r>
            <a:endParaRPr lang="en-US" sz="3200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6686" y="5002823"/>
            <a:ext cx="7420434" cy="137200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2700" y="3092240"/>
            <a:ext cx="5304420" cy="3282588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896501" y="578388"/>
            <a:ext cx="8458938" cy="5808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                                            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Микашевичская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им.В.И.Недведского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8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79" y="410285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7374" y="4264129"/>
            <a:ext cx="395557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Бурик Егор Владимирович,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учащийся 11 класса </a:t>
            </a:r>
          </a:p>
          <a:p>
            <a:pPr algn="just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Корнева Е.А.,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истории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Микашевичской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гимназии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им.В.И.Недведского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3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2</a:t>
            </a:fld>
            <a:endParaRPr lang="en-US" sz="180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674" y="1104338"/>
            <a:ext cx="11287125" cy="94009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7674" y="895701"/>
            <a:ext cx="11001209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Холокост</a:t>
            </a:r>
            <a:r>
              <a:rPr 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узком смысле)</a:t>
            </a:r>
            <a:r>
              <a:rPr lang="ru-RU" sz="2400" i="1" cap="none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endParaRPr lang="ru-RU" sz="2400" cap="none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600"/>
              </a:lnSpc>
            </a:pPr>
            <a:r>
              <a:rPr lang="ru-RU" sz="2400" i="1" cap="none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преследование </a:t>
            </a:r>
            <a:r>
              <a:rPr lang="ru-RU" sz="2400" i="1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массовое уничтожение </a:t>
            </a:r>
            <a:r>
              <a:rPr lang="ru-RU" sz="2400" i="1" cap="none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европейских </a:t>
            </a:r>
            <a:r>
              <a:rPr lang="ru-RU" sz="2400" i="1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евреев нацистской Германией и коллаборационистами на протяжении </a:t>
            </a:r>
            <a:r>
              <a:rPr lang="ru-RU" sz="2400" i="1" cap="none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1933-1945 гг.</a:t>
            </a:r>
            <a:endParaRPr lang="en-US" sz="2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25" y="373036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2428964"/>
            <a:ext cx="3572017" cy="326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4" y="2428964"/>
            <a:ext cx="4181476" cy="326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868" y="2428965"/>
            <a:ext cx="3266932" cy="326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6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3</a:t>
            </a:fld>
            <a:endParaRPr lang="en-US" sz="180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674" y="618186"/>
            <a:ext cx="11287126" cy="11719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25" y="457632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9714" y="875870"/>
            <a:ext cx="3673565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Объект исследования –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72248" y="875761"/>
            <a:ext cx="6812924" cy="656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Холокост в годы Второй мировой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9713" y="1834587"/>
            <a:ext cx="3673565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3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Предмет исследования – </a:t>
            </a:r>
            <a:endParaRPr lang="ru-RU" sz="2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72248" y="1789943"/>
            <a:ext cx="6812924" cy="656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судьбы 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подвигов Праведников народов мира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Лунинецкого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712" y="2793304"/>
            <a:ext cx="3673565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3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Гипотеза исследования:</a:t>
            </a:r>
            <a:endParaRPr lang="ru-RU" sz="2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72248" y="2704125"/>
            <a:ext cx="7663437" cy="2006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400"/>
              </a:lnSpc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значительный масштаб уничтожения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еврейского населения на территории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Лунинецкого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войны, среди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населения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наверняка находились люди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оказывали помощь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евреям  и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впоследствии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присвоено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«Праведник народов мира».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9711" y="4961099"/>
            <a:ext cx="3673565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3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Эмпирическая база исследования:</a:t>
            </a:r>
            <a:endParaRPr lang="ru-RU" sz="2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2248" y="5009511"/>
            <a:ext cx="7562552" cy="656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итературные источники, архивные документы, фото материалы из семейных архивов, воспоминания очевидцев.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4</a:t>
            </a:fld>
            <a:endParaRPr lang="en-US" sz="180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674" y="618186"/>
            <a:ext cx="11287126" cy="11719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25" y="457632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7674" y="1274791"/>
            <a:ext cx="3673565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Цель исследования –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62907" y="1532477"/>
            <a:ext cx="7108884" cy="656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сущность понятия «Праведник народов мира», установить имена и описать историю жизни и подвига Праведников народов мира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Лунинецкого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 годы Великой Отечественной войны.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9713" y="3683878"/>
            <a:ext cx="3673565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адачи исследования: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2248" y="4340485"/>
            <a:ext cx="7663437" cy="656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1.Изучить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Холокоста на территории оккупированной СССР и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Лунинецкого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2.Раскрыть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понятия «Праведник народов мира».</a:t>
            </a:r>
          </a:p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3.Собрать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описать сведения о Праведниках народов мира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Лунинецкого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5</a:t>
            </a:fld>
            <a:endParaRPr lang="en-US" sz="180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70225" y="977630"/>
            <a:ext cx="11001209" cy="456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Геноцид еврейского народа в 1933-1945 гг.</a:t>
            </a:r>
            <a:endParaRPr lang="en-US" sz="2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25" y="373036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85329" y="3051600"/>
            <a:ext cx="7108884" cy="2971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Европы –</a:t>
            </a: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СССР – </a:t>
            </a:r>
          </a:p>
          <a:p>
            <a:pPr algn="just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Беларуси – </a:t>
            </a:r>
          </a:p>
          <a:p>
            <a:pPr algn="just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унинецкого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–  </a:t>
            </a:r>
          </a:p>
          <a:p>
            <a:pPr algn="just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45786" y="2394993"/>
            <a:ext cx="3673565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6 000 000 евреев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5787" y="3458311"/>
            <a:ext cx="3673565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2 509 000 евреев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45787" y="4595309"/>
            <a:ext cx="5664127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2256 000 – 582 000 евреев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70829" y="5665840"/>
            <a:ext cx="4139086" cy="65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около 9 126 евреев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rgbClr val="1A3260">
                    <a:lumMod val="75000"/>
                  </a:srgbClr>
                </a:solidFill>
                <a:latin typeface="Algerian" panose="04020705040A02060702" pitchFamily="82" charset="0"/>
              </a:rPr>
              <a:pPr/>
              <a:t>6</a:t>
            </a:fld>
            <a:endParaRPr lang="en-US" sz="1800">
              <a:solidFill>
                <a:srgbClr val="1A3260">
                  <a:lumMod val="75000"/>
                </a:srgbClr>
              </a:solidFill>
              <a:latin typeface="Algerian" panose="04020705040A02060702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674" y="1104338"/>
            <a:ext cx="11287125" cy="94009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1302" y="5409395"/>
            <a:ext cx="5360698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Величко </a:t>
            </a: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Павел Павлович </a:t>
            </a: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семьей </a:t>
            </a: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25" y="373036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4" y="741576"/>
            <a:ext cx="6868668" cy="352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16490" y="4286491"/>
            <a:ext cx="5360698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2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Величко </a:t>
            </a: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Павел </a:t>
            </a:r>
            <a:r>
              <a:rPr lang="ru-RU" sz="20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Пвлович</a:t>
            </a: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ветеран войны </a:t>
            </a:r>
          </a:p>
          <a:p>
            <a:pPr algn="ctr">
              <a:lnSpc>
                <a:spcPts val="2200"/>
              </a:lnSpc>
            </a:pPr>
            <a:r>
              <a:rPr lang="ru-RU" sz="20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(второй справа)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4653" t="9174" r="6497" b="-401"/>
          <a:stretch/>
        </p:blipFill>
        <p:spPr>
          <a:xfrm>
            <a:off x="6542467" y="2408963"/>
            <a:ext cx="5192332" cy="332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28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rgbClr val="1A3260">
                    <a:lumMod val="75000"/>
                  </a:srgbClr>
                </a:solidFill>
                <a:latin typeface="Algerian" panose="04020705040A02060702" pitchFamily="82" charset="0"/>
              </a:rPr>
              <a:pPr/>
              <a:t>7</a:t>
            </a:fld>
            <a:endParaRPr lang="en-US" sz="1800">
              <a:solidFill>
                <a:srgbClr val="1A3260">
                  <a:lumMod val="75000"/>
                </a:srgbClr>
              </a:solidFill>
              <a:latin typeface="Algerian" panose="04020705040A02060702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674" y="1104338"/>
            <a:ext cx="11287125" cy="94009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8723" y="5835299"/>
            <a:ext cx="4281815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Праведника народов мира </a:t>
            </a:r>
            <a:endParaRPr lang="ru-RU" sz="1800" b="1" cap="none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Величко </a:t>
            </a: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П.П. и </a:t>
            </a:r>
            <a:r>
              <a:rPr lang="ru-RU" sz="1800" b="1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Цубы</a:t>
            </a: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В.И.</a:t>
            </a:r>
            <a:endParaRPr lang="en-US" sz="1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30" y="738647"/>
            <a:ext cx="4124327" cy="5140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38" y="738647"/>
            <a:ext cx="3948081" cy="514075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734229" y="5835298"/>
            <a:ext cx="5360698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Приглашение Величко </a:t>
            </a: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П.П. </a:t>
            </a:r>
            <a:endParaRPr lang="ru-RU" sz="1800" b="1" cap="none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посольство Израиля в </a:t>
            </a: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Беларуси</a:t>
            </a:r>
            <a:endParaRPr lang="ru-RU" sz="1800" b="1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300" y="738647"/>
            <a:ext cx="3524961" cy="514075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685897" y="5835297"/>
            <a:ext cx="5360698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супруги посла Израиля </a:t>
            </a:r>
            <a:endParaRPr lang="ru-RU" sz="1800" b="1" cap="none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18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Авивы</a:t>
            </a: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Валк</a:t>
            </a: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Величко П.П.</a:t>
            </a:r>
          </a:p>
        </p:txBody>
      </p:sp>
    </p:spTree>
    <p:extLst>
      <p:ext uri="{BB962C8B-B14F-4D97-AF65-F5344CB8AC3E}">
        <p14:creationId xmlns:p14="http://schemas.microsoft.com/office/powerpoint/2010/main" val="19541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8</a:t>
            </a:fld>
            <a:endParaRPr lang="en-US" sz="180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57391" y="271083"/>
            <a:ext cx="11001209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семейного архива семьи Величко </a:t>
            </a: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П.П.</a:t>
            </a:r>
            <a:r>
              <a:rPr lang="ru-RU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cap="none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15" y="219828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BDF4D1A-164C-4975-A892-92217060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5576"/>
          <a:stretch>
            <a:fillRect/>
          </a:stretch>
        </p:blipFill>
        <p:spPr bwMode="auto">
          <a:xfrm>
            <a:off x="517150" y="1556588"/>
            <a:ext cx="3346407" cy="431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78879" y="5874780"/>
            <a:ext cx="7169356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Свидетельские </a:t>
            </a: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показания </a:t>
            </a:r>
            <a:r>
              <a:rPr lang="ru-RU" sz="18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Кирзнера</a:t>
            </a: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Шепшеля</a:t>
            </a: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истории его спасения Величко П.П. и </a:t>
            </a:r>
            <a:r>
              <a:rPr lang="ru-RU" sz="18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Цубой</a:t>
            </a: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В.И. </a:t>
            </a:r>
            <a:endParaRPr lang="ru-RU" sz="1800" b="1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4BFCD16A-44E7-4722-A411-6CB6D78C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2100"/>
          <a:stretch>
            <a:fillRect/>
          </a:stretch>
        </p:blipFill>
        <p:spPr bwMode="auto">
          <a:xfrm>
            <a:off x="3875423" y="1556588"/>
            <a:ext cx="3452656" cy="431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863" y="1556589"/>
            <a:ext cx="3187958" cy="236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Екатерина\Desktop\Исследовательская Бурик\письмо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/>
          <a:stretch/>
        </p:blipFill>
        <p:spPr bwMode="auto">
          <a:xfrm>
            <a:off x="8075055" y="3696238"/>
            <a:ext cx="3697482" cy="217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7187899" y="5869071"/>
            <a:ext cx="4863921" cy="731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200"/>
              </a:lnSpc>
            </a:pPr>
            <a:r>
              <a:rPr lang="ru-RU" sz="1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Переписка Величко П.П. </a:t>
            </a:r>
            <a:r>
              <a:rPr lang="ru-RU" sz="18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спасенной еврейской семьей </a:t>
            </a:r>
            <a:r>
              <a:rPr lang="ru-RU" sz="1800" b="1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Менкиных</a:t>
            </a:r>
            <a:endParaRPr lang="ru-RU" sz="1800" b="1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7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925" y="6140776"/>
            <a:ext cx="1052508" cy="365125"/>
          </a:xfrm>
        </p:spPr>
        <p:txBody>
          <a:bodyPr/>
          <a:lstStyle/>
          <a:p>
            <a:fld id="{26C3554B-0526-4DEB-B4A0-B84AB5F76DE5}" type="slidenum">
              <a:rPr lang="en-US" sz="180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9</a:t>
            </a:fld>
            <a:endParaRPr lang="en-US" sz="180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674" y="1104338"/>
            <a:ext cx="11287125" cy="181927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3715" y="1426821"/>
            <a:ext cx="11001209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600"/>
              </a:lnSpc>
            </a:pPr>
            <a:r>
              <a:rPr lang="ru-RU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Праведник народов мира </a:t>
            </a:r>
            <a:r>
              <a:rPr lang="ru-RU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>
              <a:lnSpc>
                <a:spcPts val="2600"/>
              </a:lnSpc>
            </a:pPr>
            <a:r>
              <a:rPr lang="ru-RU" sz="2400" i="1" cap="none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почётное звание, присваиваемое Израильским институтом катастрофы и героизма национального мемориала «Яд ва-Шем» неевреям, спасавшим евреев в годы нацистской оккупации Европы, рискуя при этом собственной жизнью.</a:t>
            </a:r>
            <a:endParaRPr lang="en-US" sz="2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4" descr="http://mikgim.luninec.edu.by/sm.aspx?guid=18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15" y="219828"/>
            <a:ext cx="969018" cy="83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59" y="3120560"/>
            <a:ext cx="3974926" cy="3211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702" y="3120560"/>
            <a:ext cx="4447646" cy="3225931"/>
          </a:xfrm>
          <a:prstGeom prst="rect">
            <a:avLst/>
          </a:prstGeom>
        </p:spPr>
      </p:pic>
      <p:pic>
        <p:nvPicPr>
          <p:cNvPr id="12" name="Объект 5">
            <a:extLst>
              <a:ext uri="{FF2B5EF4-FFF2-40B4-BE49-F238E27FC236}">
                <a16:creationId xmlns:a16="http://schemas.microsoft.com/office/drawing/2014/main" xmlns="" id="{1BB6F9DB-4ACC-4F24-B876-04CC0A112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2"/>
          <a:stretch/>
        </p:blipFill>
        <p:spPr>
          <a:xfrm>
            <a:off x="8153492" y="3269692"/>
            <a:ext cx="3505108" cy="273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1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614</TotalTime>
  <Words>537</Words>
  <Application>Microsoft Office PowerPoint</Application>
  <PresentationFormat>Широкоэкранный</PresentationFormat>
  <Paragraphs>96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Algerian</vt:lpstr>
      <vt:lpstr>Arial</vt:lpstr>
      <vt:lpstr>Calibri</vt:lpstr>
      <vt:lpstr>Corbel</vt:lpstr>
      <vt:lpstr>Georgia</vt:lpstr>
      <vt:lpstr>Gill Sans MT</vt:lpstr>
      <vt:lpstr>Times New Roman</vt:lpstr>
      <vt:lpstr>Wingdings</vt:lpstr>
      <vt:lpstr>Wingdings 2</vt:lpstr>
      <vt:lpstr>Дивиденд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2022-11-16T05:34:23Z</dcterms:created>
  <dcterms:modified xsi:type="dcterms:W3CDTF">2022-11-16T17:28:11Z</dcterms:modified>
</cp:coreProperties>
</file>