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2" r:id="rId22"/>
    <p:sldId id="273" r:id="rId2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68245872938922"/>
          <c:y val="4.2604945551637637E-2"/>
          <c:w val="0.88245203628947155"/>
          <c:h val="0.76890385095332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65100" prst="coolSlant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Беларусь</c:v>
                </c:pt>
                <c:pt idx="1">
                  <c:v>Украина</c:v>
                </c:pt>
                <c:pt idx="2">
                  <c:v>Россия</c:v>
                </c:pt>
                <c:pt idx="3">
                  <c:v>Молдавия</c:v>
                </c:pt>
                <c:pt idx="4">
                  <c:v>Литва</c:v>
                </c:pt>
                <c:pt idx="5">
                  <c:v>Латвия</c:v>
                </c:pt>
                <c:pt idx="6">
                  <c:v>Эстония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56900</c:v>
                </c:pt>
                <c:pt idx="1">
                  <c:v>1485000</c:v>
                </c:pt>
                <c:pt idx="2">
                  <c:v>62500</c:v>
                </c:pt>
                <c:pt idx="3">
                  <c:v>177500</c:v>
                </c:pt>
                <c:pt idx="4">
                  <c:v>198000</c:v>
                </c:pt>
                <c:pt idx="5">
                  <c:v>73500</c:v>
                </c:pt>
                <c:pt idx="6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F-47CB-9294-A44812C4F5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Беларусь</c:v>
                </c:pt>
                <c:pt idx="1">
                  <c:v>Украина</c:v>
                </c:pt>
                <c:pt idx="2">
                  <c:v>Россия</c:v>
                </c:pt>
                <c:pt idx="3">
                  <c:v>Молдавия</c:v>
                </c:pt>
                <c:pt idx="4">
                  <c:v>Литва</c:v>
                </c:pt>
                <c:pt idx="5">
                  <c:v>Латвия</c:v>
                </c:pt>
                <c:pt idx="6">
                  <c:v>Эстония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EA0F-47CB-9294-A44812C4F5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Беларусь</c:v>
                </c:pt>
                <c:pt idx="1">
                  <c:v>Украина</c:v>
                </c:pt>
                <c:pt idx="2">
                  <c:v>Россия</c:v>
                </c:pt>
                <c:pt idx="3">
                  <c:v>Молдавия</c:v>
                </c:pt>
                <c:pt idx="4">
                  <c:v>Литва</c:v>
                </c:pt>
                <c:pt idx="5">
                  <c:v>Латвия</c:v>
                </c:pt>
                <c:pt idx="6">
                  <c:v>Эстония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EA0F-47CB-9294-A44812C4F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92288"/>
        <c:axId val="158391040"/>
      </c:barChart>
      <c:catAx>
        <c:axId val="316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e-BY"/>
          </a:p>
        </c:txPr>
        <c:crossAx val="158391040"/>
        <c:crosses val="autoZero"/>
        <c:auto val="1"/>
        <c:lblAlgn val="ctr"/>
        <c:lblOffset val="100"/>
        <c:noMultiLvlLbl val="0"/>
      </c:catAx>
      <c:valAx>
        <c:axId val="15839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e-BY"/>
          </a:p>
        </c:txPr>
        <c:crossAx val="31692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e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Лахва</c:v>
                </c:pt>
                <c:pt idx="1">
                  <c:v>Лунинец</c:v>
                </c:pt>
                <c:pt idx="2">
                  <c:v>Микашевичи</c:v>
                </c:pt>
                <c:pt idx="3">
                  <c:v>Кожан-городок</c:v>
                </c:pt>
                <c:pt idx="4">
                  <c:v>Синкевичи и Мокрово</c:v>
                </c:pt>
                <c:pt idx="5">
                  <c:v>Лунин</c:v>
                </c:pt>
                <c:pt idx="6">
                  <c:v>Большие Чучевичи</c:v>
                </c:pt>
                <c:pt idx="7">
                  <c:v>Богдановка</c:v>
                </c:pt>
                <c:pt idx="8">
                  <c:v>Боровики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2000</c:v>
                </c:pt>
                <c:pt idx="1">
                  <c:v>4300</c:v>
                </c:pt>
                <c:pt idx="2">
                  <c:v>800</c:v>
                </c:pt>
                <c:pt idx="3">
                  <c:v>1000</c:v>
                </c:pt>
                <c:pt idx="4">
                  <c:v>65</c:v>
                </c:pt>
                <c:pt idx="5">
                  <c:v>40</c:v>
                </c:pt>
                <c:pt idx="6">
                  <c:v>80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D-4FEA-97B2-A2CE1D5C86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Лахва</c:v>
                </c:pt>
                <c:pt idx="1">
                  <c:v>Лунинец</c:v>
                </c:pt>
                <c:pt idx="2">
                  <c:v>Микашевичи</c:v>
                </c:pt>
                <c:pt idx="3">
                  <c:v>Кожан-городок</c:v>
                </c:pt>
                <c:pt idx="4">
                  <c:v>Синкевичи и Мокрово</c:v>
                </c:pt>
                <c:pt idx="5">
                  <c:v>Лунин</c:v>
                </c:pt>
                <c:pt idx="6">
                  <c:v>Большие Чучевичи</c:v>
                </c:pt>
                <c:pt idx="7">
                  <c:v>Богдановка</c:v>
                </c:pt>
                <c:pt idx="8">
                  <c:v>Боровики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C7D-4FEA-97B2-A2CE1D5C86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Лахва</c:v>
                </c:pt>
                <c:pt idx="1">
                  <c:v>Лунинец</c:v>
                </c:pt>
                <c:pt idx="2">
                  <c:v>Микашевичи</c:v>
                </c:pt>
                <c:pt idx="3">
                  <c:v>Кожан-городок</c:v>
                </c:pt>
                <c:pt idx="4">
                  <c:v>Синкевичи и Мокрово</c:v>
                </c:pt>
                <c:pt idx="5">
                  <c:v>Лунин</c:v>
                </c:pt>
                <c:pt idx="6">
                  <c:v>Большие Чучевичи</c:v>
                </c:pt>
                <c:pt idx="7">
                  <c:v>Богдановка</c:v>
                </c:pt>
                <c:pt idx="8">
                  <c:v>Боровики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C7D-4FEA-97B2-A2CE1D5C8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8768"/>
        <c:axId val="158408704"/>
      </c:barChart>
      <c:catAx>
        <c:axId val="313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e-BY"/>
          </a:p>
        </c:txPr>
        <c:crossAx val="158408704"/>
        <c:crosses val="autoZero"/>
        <c:auto val="1"/>
        <c:lblAlgn val="ctr"/>
        <c:lblOffset val="100"/>
        <c:noMultiLvlLbl val="0"/>
      </c:catAx>
      <c:valAx>
        <c:axId val="15840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e-BY"/>
          </a:p>
        </c:txPr>
        <c:crossAx val="313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e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30.06.2016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48" y="620688"/>
            <a:ext cx="11521280" cy="3528392"/>
          </a:xfrm>
        </p:spPr>
        <p:txBody>
          <a:bodyPr rtlCol="0"/>
          <a:lstStyle/>
          <a:p>
            <a:pPr algn="ctr"/>
            <a:r>
              <a:rPr lang="ru-RU" b="1" dirty="0">
                <a:latin typeface="Arial Black" pitchFamily="34" charset="0"/>
              </a:rPr>
              <a:t>«Окончательное решение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еврейского вопроса»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на территории 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err="1" smtClean="0">
                <a:latin typeface="Arial Black" pitchFamily="34" charset="0"/>
              </a:rPr>
              <a:t>Лунинецкого</a:t>
            </a:r>
            <a:r>
              <a:rPr lang="ru-RU" b="1" dirty="0" smtClean="0">
                <a:latin typeface="Arial Black" pitchFamily="34" charset="0"/>
              </a:rPr>
              <a:t> района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6260" y="4581128"/>
            <a:ext cx="7090791" cy="1728192"/>
          </a:xfrm>
        </p:spPr>
        <p:txBody>
          <a:bodyPr rtlCol="0">
            <a:normAutofit/>
          </a:bodyPr>
          <a:lstStyle/>
          <a:p>
            <a:pPr rtl="0"/>
            <a:r>
              <a:rPr lang="ru" dirty="0" smtClean="0">
                <a:solidFill>
                  <a:srgbClr val="96B86B"/>
                </a:solidFill>
              </a:rPr>
              <a:t>                    </a:t>
            </a:r>
          </a:p>
          <a:p>
            <a:pPr rtl="0"/>
            <a:r>
              <a:rPr lang="ru" dirty="0">
                <a:solidFill>
                  <a:srgbClr val="96B86B"/>
                </a:solidFill>
              </a:rPr>
              <a:t> </a:t>
            </a:r>
            <a:r>
              <a:rPr lang="ru" dirty="0" smtClean="0">
                <a:solidFill>
                  <a:srgbClr val="96B86B"/>
                </a:solidFill>
              </a:rPr>
              <a:t>                             </a:t>
            </a:r>
            <a:r>
              <a:rPr lang="ru" dirty="0" smtClean="0">
                <a:solidFill>
                  <a:srgbClr val="96B86B"/>
                </a:solidFill>
                <a:latin typeface="Arial Black" pitchFamily="34" charset="0"/>
              </a:rPr>
              <a:t>Заночкин Евгений</a:t>
            </a:r>
          </a:p>
          <a:p>
            <a:pPr rtl="0"/>
            <a:r>
              <a:rPr lang="ru" smtClean="0">
                <a:solidFill>
                  <a:srgbClr val="96B86B"/>
                </a:solidFill>
                <a:latin typeface="Arial Black" pitchFamily="34" charset="0"/>
              </a:rPr>
              <a:t>                          </a:t>
            </a:r>
            <a:r>
              <a:rPr lang="ru" smtClean="0">
                <a:solidFill>
                  <a:srgbClr val="96B86B"/>
                </a:solidFill>
                <a:latin typeface="Arial Black" pitchFamily="34" charset="0"/>
              </a:rPr>
              <a:t>11 </a:t>
            </a:r>
            <a:r>
              <a:rPr lang="ru" dirty="0" smtClean="0">
                <a:solidFill>
                  <a:srgbClr val="96B86B"/>
                </a:solidFill>
                <a:latin typeface="Arial Black" pitchFamily="34" charset="0"/>
              </a:rPr>
              <a:t>класс</a:t>
            </a:r>
          </a:p>
          <a:p>
            <a:pPr rtl="0"/>
            <a:r>
              <a:rPr lang="ru" dirty="0" smtClean="0">
                <a:solidFill>
                  <a:srgbClr val="96B86B"/>
                </a:solidFill>
              </a:rPr>
              <a:t>             </a:t>
            </a:r>
            <a:endParaRPr lang="ru" dirty="0">
              <a:solidFill>
                <a:srgbClr val="96B86B"/>
              </a:solidFill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747" y="332656"/>
            <a:ext cx="1190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МИКАШЕВИЧСКАЯ  ГИМНАЗИЯ   ИМ.В.И.НЕДВЕДСКОГО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124744"/>
            <a:ext cx="9601200" cy="115212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dirty="0" err="1" smtClean="0">
                <a:latin typeface="Arial Black" pitchFamily="34" charset="0"/>
              </a:rPr>
              <a:t>д.Лунин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933056"/>
            <a:ext cx="4148831" cy="23337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657077"/>
            <a:ext cx="4046185" cy="2275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69" y="2060848"/>
            <a:ext cx="2504876" cy="4453113"/>
          </a:xfrm>
          <a:prstGeom prst="rect">
            <a:avLst/>
          </a:prstGeom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804" y="-171399"/>
            <a:ext cx="10369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Arial Black" pitchFamily="34" charset="0"/>
              </a:rPr>
              <a:t>МЕСТА </a:t>
            </a:r>
            <a:r>
              <a:rPr lang="ru-RU" sz="2400" dirty="0">
                <a:latin typeface="Arial Black" pitchFamily="34" charset="0"/>
              </a:rPr>
              <a:t>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397434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836712"/>
            <a:ext cx="1044116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Гетто </a:t>
            </a:r>
            <a:r>
              <a:rPr lang="ru-RU" sz="3600" dirty="0">
                <a:latin typeface="Arial Black" pitchFamily="34" charset="0"/>
              </a:rPr>
              <a:t>в </a:t>
            </a:r>
            <a:r>
              <a:rPr lang="ru-RU" sz="3600" dirty="0" err="1" smtClean="0">
                <a:latin typeface="Arial Black" pitchFamily="34" charset="0"/>
              </a:rPr>
              <a:t>г.Лунинец</a:t>
            </a:r>
            <a:r>
              <a:rPr lang="ru-RU" sz="3600" dirty="0" smtClean="0">
                <a:latin typeface="Arial Black" pitchFamily="34" charset="0"/>
              </a:rPr>
              <a:t>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98" y="2276872"/>
            <a:ext cx="3203544" cy="4271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232637"/>
            <a:ext cx="3240360" cy="4320480"/>
          </a:xfrm>
          <a:prstGeom prst="rect">
            <a:avLst/>
          </a:prstGeom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804" y="-1107503"/>
            <a:ext cx="8519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МЕСТА ЗАХОРОНЕНИЙ ЕВРЕЕВ В ЛУНИНЕЦКОМ РАЙОНЕ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3812" y="260648"/>
            <a:ext cx="1036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МЕСТА 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408656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973148"/>
            <a:ext cx="9769152" cy="1303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Гетто </a:t>
            </a:r>
            <a:r>
              <a:rPr lang="ru-RU" sz="5400" dirty="0" err="1"/>
              <a:t>г.Микашевичи</a:t>
            </a:r>
            <a:endParaRPr lang="ru-RU" sz="5400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hetto Mikashevichi 1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2492896"/>
            <a:ext cx="7351232" cy="3886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9796" y="314057"/>
            <a:ext cx="1044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МЕСТА 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39137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052736"/>
            <a:ext cx="96012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itchFamily="34" charset="0"/>
              </a:rPr>
              <a:t>Гетто </a:t>
            </a:r>
            <a:r>
              <a:rPr lang="ru-RU" sz="3600" dirty="0" err="1">
                <a:latin typeface="Arial Black" pitchFamily="34" charset="0"/>
              </a:rPr>
              <a:t>д.Лахва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upload.wikimedia.org/wikipedia/commons/thumb/d/da/Ghetto_Lakhva_%28Brest_Region%29_3h.jpg/200px-Ghetto_Lakhva_%28Brest_Region%29_3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2475637"/>
            <a:ext cx="3622477" cy="296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c/ca/Yitzhak_Rochzyn_-_Lachwa_%28Poland%29.jpg/150px-Yitzhak_Rochzyn_-_Lachwa_%28Poland%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1549145"/>
            <a:ext cx="2552924" cy="3297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69876" y="5218641"/>
            <a:ext cx="3600400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Ицхак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Рохчин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руководителей подполья гетто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Лахва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восстания в гетто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7828" y="515532"/>
            <a:ext cx="1022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МЕСТА 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263432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836712"/>
            <a:ext cx="102012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itchFamily="34" charset="0"/>
              </a:rPr>
              <a:t>Гетто </a:t>
            </a:r>
            <a:r>
              <a:rPr lang="ru-RU" sz="3600" dirty="0" err="1" smtClean="0">
                <a:latin typeface="Arial Black" pitchFamily="34" charset="0"/>
              </a:rPr>
              <a:t>д.Кожан</a:t>
            </a:r>
            <a:r>
              <a:rPr lang="ru-RU" sz="3600" dirty="0" smtClean="0">
                <a:latin typeface="Arial Black" pitchFamily="34" charset="0"/>
              </a:rPr>
              <a:t> - </a:t>
            </a:r>
            <a:r>
              <a:rPr lang="ru-RU" sz="3600" dirty="0">
                <a:latin typeface="Arial Black" pitchFamily="34" charset="0"/>
              </a:rPr>
              <a:t>Городок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95" y="1988840"/>
            <a:ext cx="3601255" cy="2700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954067"/>
            <a:ext cx="4044008" cy="30330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80" y="3339310"/>
            <a:ext cx="3672408" cy="2754306"/>
          </a:xfrm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804" y="116633"/>
            <a:ext cx="10153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МЕСТА </a:t>
            </a:r>
            <a:r>
              <a:rPr lang="ru-RU" sz="2400" dirty="0">
                <a:latin typeface="Arial Black" pitchFamily="34" charset="0"/>
              </a:rPr>
              <a:t>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223106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326817"/>
            <a:ext cx="10225136" cy="1950055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Arial Black" pitchFamily="34" charset="0"/>
              </a:rPr>
              <a:t>д.Большие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Чучевичи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2006842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5" y="2988750"/>
            <a:ext cx="4678947" cy="35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45" y="2708920"/>
            <a:ext cx="2841780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804" y="326817"/>
            <a:ext cx="1022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МЕСТА ЗАХОРОНЕНИЙ ЕВРЕЕВ В ЛУНИНЕЦКОМ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408628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u="sng" dirty="0">
                <a:latin typeface="Arial Black" pitchFamily="34" charset="0"/>
              </a:rPr>
              <a:t>Нужно ли помнить холокост?</a:t>
            </a:r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1" y="1828800"/>
            <a:ext cx="11243066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atin typeface="Arial Black" pitchFamily="34" charset="0"/>
              </a:rPr>
              <a:t>Ненависть </a:t>
            </a:r>
            <a:r>
              <a:rPr lang="ru-RU" sz="3200" b="1" dirty="0">
                <a:latin typeface="Arial Black" pitchFamily="34" charset="0"/>
              </a:rPr>
              <a:t>на национальной или религиозной почве набухает и вызревает с молчаливого согласия равнодушных. Наша обязанность: помнить о безвинно погибших, любить и уважать других людей. </a:t>
            </a:r>
            <a:endParaRPr lang="ru-RU" sz="3200" b="1" dirty="0" smtClean="0"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ru-RU" sz="3200" b="1" dirty="0">
                <a:latin typeface="Arial Black" pitchFamily="34" charset="0"/>
              </a:rPr>
              <a:t>	</a:t>
            </a:r>
            <a:r>
              <a:rPr lang="ru-RU" sz="3200" b="1" dirty="0" smtClean="0">
                <a:latin typeface="Arial Black" pitchFamily="34" charset="0"/>
              </a:rPr>
              <a:t>В </a:t>
            </a:r>
            <a:r>
              <a:rPr lang="ru-RU" sz="3200" b="1" dirty="0">
                <a:latin typeface="Arial Black" pitchFamily="34" charset="0"/>
              </a:rPr>
              <a:t>ненависти мы разрушаем сами себя.</a:t>
            </a:r>
          </a:p>
        </p:txBody>
      </p:sp>
    </p:spTree>
    <p:extLst>
      <p:ext uri="{BB962C8B-B14F-4D97-AF65-F5344CB8AC3E}">
        <p14:creationId xmlns:p14="http://schemas.microsoft.com/office/powerpoint/2010/main" val="281406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37778"/>
              </p:ext>
            </p:extLst>
          </p:nvPr>
        </p:nvGraphicFramePr>
        <p:xfrm>
          <a:off x="477788" y="1268760"/>
          <a:ext cx="9793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4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Йом а-Шо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88640"/>
            <a:ext cx="57076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Йом а-Шо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476672"/>
            <a:ext cx="6477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Йом а-Шо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3212976"/>
            <a:ext cx="619268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7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973148"/>
            <a:ext cx="9889232" cy="356708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u="sng" dirty="0" smtClean="0">
                <a:latin typeface="Arial Black" pitchFamily="34" charset="0"/>
              </a:rPr>
              <a:t>История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— это политика, которую уже нельзя исправить.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	</a:t>
            </a:r>
            <a:r>
              <a:rPr lang="ru-RU" u="sng" dirty="0" smtClean="0">
                <a:latin typeface="Arial Black" pitchFamily="34" charset="0"/>
              </a:rPr>
              <a:t>Политика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— это история, которую еще можно </a:t>
            </a:r>
            <a:r>
              <a:rPr lang="ru-RU" dirty="0" smtClean="0">
                <a:latin typeface="Arial Black" pitchFamily="34" charset="0"/>
              </a:rPr>
              <a:t>исправить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</a:t>
            </a:r>
            <a:r>
              <a:rPr lang="ru-RU" dirty="0" smtClean="0"/>
              <a:t>                     (</a:t>
            </a:r>
            <a:r>
              <a:rPr lang="ru-RU" dirty="0"/>
              <a:t>Зигмунд </a:t>
            </a:r>
            <a:r>
              <a:rPr lang="ru-RU" dirty="0" err="1"/>
              <a:t>Графф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88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404664"/>
            <a:ext cx="10513168" cy="568863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800" b="1" dirty="0" smtClean="0"/>
              <a:t>         </a:t>
            </a:r>
            <a:r>
              <a:rPr lang="ru-RU" sz="2800" b="1" u="sng" dirty="0" smtClean="0">
                <a:latin typeface="Arial Black" pitchFamily="34" charset="0"/>
              </a:rPr>
              <a:t>Цель </a:t>
            </a:r>
            <a:r>
              <a:rPr lang="ru-RU" sz="2800" b="1" u="sng" dirty="0">
                <a:latin typeface="Arial Black" pitchFamily="34" charset="0"/>
              </a:rPr>
              <a:t>работы </a:t>
            </a:r>
            <a:r>
              <a:rPr lang="ru-RU" sz="2800" dirty="0">
                <a:latin typeface="Arial Black" pitchFamily="34" charset="0"/>
              </a:rPr>
              <a:t>–  обосновать  массовое уничтожение еврейского населения на территории </a:t>
            </a:r>
            <a:r>
              <a:rPr lang="ru-RU" sz="2800" dirty="0" err="1">
                <a:latin typeface="Arial Black" pitchFamily="34" charset="0"/>
              </a:rPr>
              <a:t>Лунинецкого</a:t>
            </a:r>
            <a:r>
              <a:rPr lang="ru-RU" sz="2800" dirty="0">
                <a:latin typeface="Arial Black" pitchFamily="34" charset="0"/>
              </a:rPr>
              <a:t> района в годы Великой Отечественной войны. 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latin typeface="Arial Black" pitchFamily="34" charset="0"/>
              </a:rPr>
              <a:t>	</a:t>
            </a:r>
            <a:r>
              <a:rPr lang="ru-RU" sz="2800" b="1" u="sng" dirty="0" smtClean="0">
                <a:latin typeface="Arial Black" pitchFamily="34" charset="0"/>
              </a:rPr>
              <a:t>Предмет </a:t>
            </a:r>
            <a:r>
              <a:rPr lang="ru-RU" sz="2800" b="1" u="sng" dirty="0">
                <a:latin typeface="Arial Black" pitchFamily="34" charset="0"/>
              </a:rPr>
              <a:t>исследования</a:t>
            </a:r>
            <a:r>
              <a:rPr lang="ru-RU" sz="2800" b="1" dirty="0">
                <a:latin typeface="Arial Black" pitchFamily="34" charset="0"/>
              </a:rPr>
              <a:t>: </a:t>
            </a:r>
            <a:r>
              <a:rPr lang="ru-RU" sz="2800" dirty="0">
                <a:latin typeface="Arial Black" pitchFamily="34" charset="0"/>
              </a:rPr>
              <a:t>библиографические сведения о количественном и национальном составе населения </a:t>
            </a:r>
            <a:r>
              <a:rPr lang="ru-RU" sz="2800" dirty="0" err="1">
                <a:latin typeface="Arial Black" pitchFamily="34" charset="0"/>
              </a:rPr>
              <a:t>Лунинецкого</a:t>
            </a:r>
            <a:r>
              <a:rPr lang="ru-RU" sz="2800" dirty="0">
                <a:latin typeface="Arial Black" pitchFamily="34" charset="0"/>
              </a:rPr>
              <a:t> района, о довоенной и  военной жизни еврейского населения.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latin typeface="Arial Black" pitchFamily="34" charset="0"/>
              </a:rPr>
              <a:t>	</a:t>
            </a:r>
            <a:r>
              <a:rPr lang="ru-RU" sz="2800" b="1" u="sng" dirty="0" smtClean="0">
                <a:latin typeface="Arial Black" pitchFamily="34" charset="0"/>
              </a:rPr>
              <a:t>Объект </a:t>
            </a:r>
            <a:r>
              <a:rPr lang="ru-RU" sz="2800" b="1" u="sng" dirty="0">
                <a:latin typeface="Arial Black" pitchFamily="34" charset="0"/>
              </a:rPr>
              <a:t>исследования</a:t>
            </a:r>
            <a:r>
              <a:rPr lang="ru-RU" sz="2800" u="sng" dirty="0">
                <a:latin typeface="Arial Black" pitchFamily="34" charset="0"/>
              </a:rPr>
              <a:t>: </a:t>
            </a:r>
            <a:r>
              <a:rPr lang="ru-RU" sz="2800" dirty="0">
                <a:latin typeface="Arial Black" pitchFamily="34" charset="0"/>
              </a:rPr>
              <a:t>памятники жертвам холокоста на территории </a:t>
            </a:r>
            <a:r>
              <a:rPr lang="ru-RU" sz="2800" dirty="0" err="1">
                <a:latin typeface="Arial Black" pitchFamily="34" charset="0"/>
              </a:rPr>
              <a:t>Лунинецкого</a:t>
            </a:r>
            <a:r>
              <a:rPr lang="ru-RU" sz="2800" dirty="0">
                <a:latin typeface="Arial Black" pitchFamily="34" charset="0"/>
              </a:rPr>
              <a:t> района, как факт целенаправленного уничтожения целого народа -евреев.         </a:t>
            </a:r>
          </a:p>
          <a:p>
            <a:pPr algn="just"/>
            <a:endParaRPr lang="ru-RU" sz="2800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6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404664"/>
            <a:ext cx="10417226" cy="57675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200" dirty="0" smtClean="0"/>
              <a:t>	</a:t>
            </a:r>
            <a:r>
              <a:rPr lang="ru-RU" sz="2800" u="sng" dirty="0" smtClean="0">
                <a:latin typeface="Arial Black" pitchFamily="34" charset="0"/>
              </a:rPr>
              <a:t>Гипотеза</a:t>
            </a:r>
            <a:r>
              <a:rPr lang="ru-RU" sz="2800" dirty="0">
                <a:latin typeface="Arial Black" pitchFamily="34" charset="0"/>
              </a:rPr>
              <a:t>: если «окончательное решение еврейского вопроса» повлекло такие жертвы в мире, то какие масштабы оно имело на территории </a:t>
            </a:r>
            <a:r>
              <a:rPr lang="ru-RU" sz="2800" dirty="0" err="1">
                <a:latin typeface="Arial Black" pitchFamily="34" charset="0"/>
              </a:rPr>
              <a:t>Лунинецкого</a:t>
            </a:r>
            <a:r>
              <a:rPr lang="ru-RU" sz="2800" dirty="0">
                <a:latin typeface="Arial Black" pitchFamily="34" charset="0"/>
              </a:rPr>
              <a:t> района, моей малой родины.</a:t>
            </a:r>
          </a:p>
          <a:p>
            <a:pPr marL="0" indent="0" fontAlgn="base">
              <a:buNone/>
            </a:pPr>
            <a:r>
              <a:rPr lang="ru-RU" sz="2800" dirty="0" smtClean="0">
                <a:latin typeface="Arial Black" pitchFamily="34" charset="0"/>
              </a:rPr>
              <a:t>	</a:t>
            </a:r>
            <a:r>
              <a:rPr lang="ru-RU" sz="2800" u="sng" dirty="0" smtClean="0">
                <a:latin typeface="Arial Black" pitchFamily="34" charset="0"/>
              </a:rPr>
              <a:t>Задачи</a:t>
            </a:r>
            <a:r>
              <a:rPr lang="ru-RU" sz="2800" u="sng" dirty="0">
                <a:latin typeface="Arial Black" pitchFamily="34" charset="0"/>
              </a:rPr>
              <a:t>:</a:t>
            </a:r>
          </a:p>
          <a:p>
            <a:pPr marL="0" indent="0" fontAlgn="base">
              <a:buNone/>
            </a:pPr>
            <a:r>
              <a:rPr lang="ru-RU" sz="2800" dirty="0">
                <a:latin typeface="Arial Black" pitchFamily="34" charset="0"/>
              </a:rPr>
              <a:t>        </a:t>
            </a:r>
            <a:r>
              <a:rPr lang="ru-RU" sz="2800" dirty="0" smtClean="0">
                <a:latin typeface="Arial Black" pitchFamily="34" charset="0"/>
              </a:rPr>
              <a:t>описать  </a:t>
            </a:r>
            <a:r>
              <a:rPr lang="ru-RU" sz="2800" dirty="0">
                <a:latin typeface="Arial Black" pitchFamily="34" charset="0"/>
              </a:rPr>
              <a:t>этапы политики фашистской Германии по «Окончательному решению еврейского вопроса»;</a:t>
            </a:r>
          </a:p>
          <a:p>
            <a:pPr marL="0" indent="0" fontAlgn="base">
              <a:buNone/>
            </a:pPr>
            <a:r>
              <a:rPr lang="ru-RU" sz="2800" dirty="0">
                <a:latin typeface="Arial Black" pitchFamily="34" charset="0"/>
              </a:rPr>
              <a:t>         </a:t>
            </a:r>
            <a:r>
              <a:rPr lang="ru-RU" sz="2800" dirty="0" smtClean="0">
                <a:latin typeface="Arial Black" pitchFamily="34" charset="0"/>
              </a:rPr>
              <a:t>определить  </a:t>
            </a:r>
            <a:r>
              <a:rPr lang="ru-RU" sz="2800" dirty="0">
                <a:latin typeface="Arial Black" pitchFamily="34" charset="0"/>
              </a:rPr>
              <a:t>количество уничтоженных евреев на территории </a:t>
            </a:r>
            <a:r>
              <a:rPr lang="ru-RU" sz="2800" dirty="0" err="1">
                <a:latin typeface="Arial Black" pitchFamily="34" charset="0"/>
              </a:rPr>
              <a:t>Лунинецкого</a:t>
            </a:r>
            <a:r>
              <a:rPr lang="ru-RU" sz="2800" dirty="0">
                <a:latin typeface="Arial Black" pitchFamily="34" charset="0"/>
              </a:rPr>
              <a:t> района;</a:t>
            </a:r>
          </a:p>
          <a:p>
            <a:pPr marL="0" indent="0" fontAlgn="base">
              <a:buNone/>
            </a:pPr>
            <a:r>
              <a:rPr lang="ru-RU" sz="2800" dirty="0">
                <a:latin typeface="Arial Black" pitchFamily="34" charset="0"/>
              </a:rPr>
              <a:t>        </a:t>
            </a:r>
            <a:r>
              <a:rPr lang="ru-RU" sz="2800" dirty="0" smtClean="0">
                <a:latin typeface="Arial Black" pitchFamily="34" charset="0"/>
              </a:rPr>
              <a:t>исследовать </a:t>
            </a:r>
            <a:r>
              <a:rPr lang="ru-RU" sz="2800" dirty="0">
                <a:latin typeface="Arial Black" pitchFamily="34" charset="0"/>
              </a:rPr>
              <a:t>деятельность </a:t>
            </a:r>
            <a:r>
              <a:rPr lang="ru-RU" sz="2800" dirty="0" err="1">
                <a:latin typeface="Arial Black" pitchFamily="34" charset="0"/>
              </a:rPr>
              <a:t>эйнзатцгрупп</a:t>
            </a:r>
            <a:r>
              <a:rPr lang="ru-RU" sz="2800" dirty="0">
                <a:latin typeface="Arial Black" pitchFamily="34" charset="0"/>
              </a:rPr>
              <a:t> в годы Великой Отечественной войны;</a:t>
            </a:r>
          </a:p>
          <a:p>
            <a:endParaRPr lang="ru-RU" sz="2800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03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764" y="404664"/>
            <a:ext cx="7272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"Пугливый взгляд… Иначе и </a:t>
            </a:r>
            <a:endParaRPr lang="ru-RU" sz="2400" dirty="0" smtClean="0"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скажешь: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отчаянный, тревожный – крик души.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чужом отныне мире он на страже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чувств, и слов. Замри и не дыши.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не согнуло до конца смиренье,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мысль живёт - свободная пока.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глазах печаль и тяжкое сомненье.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рукаве звезда. Быть может, на века?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Всё впереди! Грядут ещё Дахау,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ночь Хрустальная, и детский плач, и страх,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кровавая в Прибалтике расправа,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Яра Бабьего </a:t>
            </a:r>
            <a:r>
              <a:rPr lang="ru-RU" sz="2400" dirty="0" err="1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неупокойный</a:t>
            </a: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прах...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Да, жёлтая звезда – не солнце в небе.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плачет о своем народе ребе…"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Фридрих </a:t>
            </a:r>
            <a:r>
              <a:rPr lang="ru-RU" sz="2400" i="1" dirty="0" err="1"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Золотковский</a:t>
            </a:r>
            <a:endParaRPr lang="ru-RU" sz="2400" dirty="0"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евреи в концлаге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83206"/>
            <a:ext cx="4403084" cy="263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евреи в концлаге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284984"/>
            <a:ext cx="3897660" cy="281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5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>
                <a:latin typeface="Arial Black" pitchFamily="34" charset="0"/>
              </a:rPr>
              <a:t>Йом</a:t>
            </a:r>
            <a:r>
              <a:rPr lang="ru-RU" sz="6600" dirty="0">
                <a:latin typeface="Arial Black" pitchFamily="34" charset="0"/>
              </a:rPr>
              <a:t> а-</a:t>
            </a:r>
            <a:r>
              <a:rPr lang="ru-RU" sz="6600" dirty="0" err="1">
                <a:latin typeface="Arial Black" pitchFamily="34" charset="0"/>
              </a:rPr>
              <a:t>Шоа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5124" name="Picture 4" descr="Картинки по запросу Йом а-Шо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35090"/>
            <a:ext cx="9019986" cy="47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Йом а-Шо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60" y="324465"/>
            <a:ext cx="3613547" cy="271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Йом а-Шо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21728"/>
          <a:stretch/>
        </p:blipFill>
        <p:spPr bwMode="auto">
          <a:xfrm>
            <a:off x="8470676" y="3429000"/>
            <a:ext cx="3387522" cy="2603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гитл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15585"/>
            <a:ext cx="3925243" cy="26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109971683"/>
              </p:ext>
            </p:extLst>
          </p:nvPr>
        </p:nvGraphicFramePr>
        <p:xfrm>
          <a:off x="4870276" y="1289148"/>
          <a:ext cx="6829739" cy="55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86300" y="21558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	На </a:t>
            </a:r>
            <a:r>
              <a:rPr lang="ru-RU" sz="2000" i="1" dirty="0">
                <a:latin typeface="Arial Black" pitchFamily="34" charset="0"/>
              </a:rPr>
              <a:t>территории СССР было убито от 2509000 до 2624000 </a:t>
            </a:r>
            <a:r>
              <a:rPr lang="ru-RU" sz="2000" i="1" dirty="0" smtClean="0">
                <a:latin typeface="Arial Black" pitchFamily="34" charset="0"/>
              </a:rPr>
              <a:t>человек:</a:t>
            </a:r>
            <a:endParaRPr lang="ru-RU" dirty="0"/>
          </a:p>
        </p:txBody>
      </p:sp>
      <p:pic>
        <p:nvPicPr>
          <p:cNvPr id="6148" name="Picture 4" descr="Картинки по запросу карта ссср 19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56992"/>
            <a:ext cx="4536504" cy="30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7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345583"/>
            <a:ext cx="6096000" cy="4048125"/>
          </a:xfrm>
          <a:prstGeom prst="rect">
            <a:avLst/>
          </a:prstGeom>
        </p:spPr>
      </p:pic>
      <p:pic>
        <p:nvPicPr>
          <p:cNvPr id="7172" name="Picture 4" descr="Картинки по запросу евреи в концлаге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9888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евреи в концлаге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212976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5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small" dirty="0">
                <a:latin typeface="Arial Black" pitchFamily="34" charset="0"/>
              </a:rPr>
              <a:t>«расы не должны смешиваться</a:t>
            </a:r>
            <a:r>
              <a:rPr lang="ru-RU" b="1" cap="small" dirty="0" smtClean="0">
                <a:latin typeface="Arial Black" pitchFamily="34" charset="0"/>
              </a:rPr>
              <a:t>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 descr="Открытие Российско-еврейского музея толерантности в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1700808"/>
            <a:ext cx="6014095" cy="36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Рикке Пете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5" y="2780928"/>
            <a:ext cx="6331001" cy="356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32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284" y="1268760"/>
            <a:ext cx="11065296" cy="4896544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</a:t>
            </a:r>
            <a:r>
              <a:rPr lang="ru-RU" sz="2000" dirty="0" err="1" smtClean="0">
                <a:latin typeface="Arial Black" pitchFamily="34" charset="0"/>
              </a:rPr>
              <a:t>Д.Богдановка</a:t>
            </a:r>
            <a:r>
              <a:rPr lang="ru-RU" sz="2000" dirty="0" smtClean="0">
                <a:latin typeface="Arial Black" pitchFamily="34" charset="0"/>
              </a:rPr>
              <a:t>                                           </a:t>
            </a:r>
            <a:r>
              <a:rPr lang="ru-RU" sz="2000" dirty="0" err="1" smtClean="0">
                <a:latin typeface="Arial Black" pitchFamily="34" charset="0"/>
              </a:rPr>
              <a:t>Г.Микашевичи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8" y="116632"/>
            <a:ext cx="739719" cy="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икашевичская гимназия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71" y="5587037"/>
            <a:ext cx="1509564" cy="13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комп\Downloads\IMG_13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556792"/>
            <a:ext cx="460851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1764" y="544890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400" dirty="0" smtClean="0">
                <a:latin typeface="Arial Black" pitchFamily="34" charset="0"/>
              </a:rPr>
              <a:t>МЕСТА ЗАХОРОНЕНИЙ ЕВРЕЕВ В ЛУНИНЕЦКОМ РАЙОНЕ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Рисунок 7" descr="Ghetto Mikashevichi 1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76" y="1484784"/>
            <a:ext cx="500455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352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schemas.microsoft.com/office/2006/metadata/properties"/>
    <ds:schemaRef ds:uri="http://purl.org/dc/dcmitype/"/>
    <ds:schemaRef ds:uri="4873beb7-5857-4685-be1f-d57550cc96cc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160</TotalTime>
  <Words>211</Words>
  <Application>Microsoft Office PowerPoint</Application>
  <PresentationFormat>Произвольный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Century</vt:lpstr>
      <vt:lpstr>Times New Roman</vt:lpstr>
      <vt:lpstr>Текстура дерева 16 х 9</vt:lpstr>
      <vt:lpstr>«Окончательное решение еврейского вопроса» на территории  Лунинецкого района</vt:lpstr>
      <vt:lpstr>Презентация PowerPoint</vt:lpstr>
      <vt:lpstr>Презентация PowerPoint</vt:lpstr>
      <vt:lpstr>Презентация PowerPoint</vt:lpstr>
      <vt:lpstr>Йом а-Шоа</vt:lpstr>
      <vt:lpstr>Презентация PowerPoint</vt:lpstr>
      <vt:lpstr>Презентация PowerPoint</vt:lpstr>
      <vt:lpstr>«расы не должны смешиваться»</vt:lpstr>
      <vt:lpstr>                         Д.Богдановка                                           Г.Микашевичи </vt:lpstr>
      <vt:lpstr>   д.Лунин </vt:lpstr>
      <vt:lpstr>Гетто в г.Лунинец </vt:lpstr>
      <vt:lpstr> Гетто г.Микашевичи</vt:lpstr>
      <vt:lpstr>Гетто д.Лахва</vt:lpstr>
      <vt:lpstr>Гетто д.Кожан - Городок</vt:lpstr>
      <vt:lpstr>д.Большие Чучевичи</vt:lpstr>
      <vt:lpstr>Нужно ли помнить холокост?</vt:lpstr>
      <vt:lpstr>Презентация PowerPoint</vt:lpstr>
      <vt:lpstr>Презентация PowerPoint</vt:lpstr>
      <vt:lpstr> История — это политика, которую уже нельзя исправить.    Политика — это история, которую еще можно исправить                                    (Зигмунд Графф)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«Окончательное решение еврейского вопроса» на территории Лунинецкого района.</dc:title>
  <dc:creator>lina andrusevich</dc:creator>
  <cp:lastModifiedBy>Варвара</cp:lastModifiedBy>
  <cp:revision>22</cp:revision>
  <dcterms:created xsi:type="dcterms:W3CDTF">2019-11-18T16:55:40Z</dcterms:created>
  <dcterms:modified xsi:type="dcterms:W3CDTF">2022-08-17T11:18:05Z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